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32"/>
  </p:notesMasterIdLst>
  <p:sldIdLst>
    <p:sldId id="293" r:id="rId3"/>
    <p:sldId id="467" r:id="rId4"/>
    <p:sldId id="468" r:id="rId5"/>
    <p:sldId id="469" r:id="rId6"/>
    <p:sldId id="471" r:id="rId7"/>
    <p:sldId id="443" r:id="rId8"/>
    <p:sldId id="439" r:id="rId9"/>
    <p:sldId id="440" r:id="rId10"/>
    <p:sldId id="441" r:id="rId11"/>
    <p:sldId id="436" r:id="rId12"/>
    <p:sldId id="442" r:id="rId13"/>
    <p:sldId id="457" r:id="rId14"/>
    <p:sldId id="444" r:id="rId15"/>
    <p:sldId id="448" r:id="rId16"/>
    <p:sldId id="447" r:id="rId17"/>
    <p:sldId id="450" r:id="rId18"/>
    <p:sldId id="451" r:id="rId19"/>
    <p:sldId id="458" r:id="rId20"/>
    <p:sldId id="452" r:id="rId21"/>
    <p:sldId id="455" r:id="rId22"/>
    <p:sldId id="459" r:id="rId23"/>
    <p:sldId id="454" r:id="rId24"/>
    <p:sldId id="456" r:id="rId25"/>
    <p:sldId id="472" r:id="rId26"/>
    <p:sldId id="446" r:id="rId27"/>
    <p:sldId id="462" r:id="rId28"/>
    <p:sldId id="470" r:id="rId29"/>
    <p:sldId id="463" r:id="rId30"/>
    <p:sldId id="30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/>
    <p:restoredTop sz="92978" autoAdjust="0"/>
  </p:normalViewPr>
  <p:slideViewPr>
    <p:cSldViewPr>
      <p:cViewPr varScale="1">
        <p:scale>
          <a:sx n="106" d="100"/>
          <a:sy n="106" d="100"/>
        </p:scale>
        <p:origin x="21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F79B7-7229-4E1F-B1AE-145D3004C2BF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315F9-F0AA-4992-A60D-904ECBE788F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26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Pharmacists trained in systematic medication review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Providers often reluctant to stop medications, especially if they did not initiate the treatment and patient seems to be tolerating.  </a:t>
            </a:r>
            <a:r>
              <a:rPr lang="en-US" dirty="0" err="1">
                <a:cs typeface="Calibri"/>
              </a:rPr>
              <a:t>SOmetimes</a:t>
            </a:r>
            <a:r>
              <a:rPr lang="en-US" dirty="0">
                <a:cs typeface="Calibri"/>
              </a:rPr>
              <a:t> this exposes patient to risk without therapeutic benefit. </a:t>
            </a:r>
          </a:p>
          <a:p>
            <a:r>
              <a:rPr lang="en-US">
                <a:cs typeface="Calibri"/>
              </a:rPr>
              <a:t>Treatment goals may not may not be appropriate for older adults.  Life expectancy/prognosis may influence goals. E.g. BP, HgA1c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10240-33E9-4617-85E1-AF3E0C1650F2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3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96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90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57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791F-43E4-4FE8-9D7A-7713AF9D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8337F-DEAB-4FA6-8BFE-9849DE944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DA064-D009-495E-8E56-1DD5F68F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1D55-003A-B047-A33D-41C9161790B2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B099-CDD3-4420-A9FF-6E70D78C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60E81-78FC-44FE-8479-5EF10945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D0384-650F-6A49-BF3A-A8E070BA2F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176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257C-3EF3-FB45-BCE6-EFD40C7C2C97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1AF8-057E-3945-A233-1D16E60C27D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85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D7ED4-154E-354D-91A6-2C182D59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9B1044-DAA3-8841-8F54-477FE235E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0FCEA-97D6-044E-971A-9470A57A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1D55-003A-B047-A33D-41C9161790B2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A10933-DE00-A143-98A0-44865946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1A2FB1-0E93-9D43-B68A-34AE620E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D0384-650F-6A49-BF3A-A8E070BA2F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88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33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64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14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10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50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7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58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08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DA905-3DBB-4399-8F19-AEAA57D47EA5}" type="datetimeFigureOut">
              <a:rPr lang="fr-FR" smtClean="0"/>
              <a:pPr/>
              <a:t>07/11/2022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9E2D8-6A3C-4589-9A46-E65FB60D33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4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63243" y="6613950"/>
            <a:ext cx="680757" cy="244069"/>
          </a:xfrm>
          <a:prstGeom prst="rect">
            <a:avLst/>
          </a:prstGeom>
          <a:solidFill>
            <a:srgbClr val="0067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13950"/>
            <a:ext cx="8463243" cy="244069"/>
          </a:xfrm>
          <a:prstGeom prst="rect">
            <a:avLst/>
          </a:prstGeom>
          <a:solidFill>
            <a:srgbClr val="001E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084732"/>
            <a:ext cx="9144000" cy="0"/>
          </a:xfrm>
          <a:prstGeom prst="line">
            <a:avLst/>
          </a:prstGeom>
          <a:noFill/>
          <a:ln w="25400">
            <a:solidFill>
              <a:srgbClr val="001E46"/>
            </a:solidFill>
            <a:miter lim="800000"/>
            <a:headEnd/>
            <a:tailEnd type="none" w="med" len="med"/>
          </a:ln>
          <a:effectLst/>
        </p:spPr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29617"/>
            <a:ext cx="8595360" cy="955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825625"/>
            <a:ext cx="85953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9681" y="6613950"/>
            <a:ext cx="274319" cy="244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FF2D0384-650F-6A49-BF3A-A8E070BA2F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53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0" lang="en-US" sz="2550" b="1" i="0" u="none" strike="noStrike" kern="1200" cap="none" spc="0" normalizeH="0" baseline="0" dirty="0" smtClean="0">
          <a:ln>
            <a:noFill/>
          </a:ln>
          <a:solidFill>
            <a:srgbClr val="001E46"/>
          </a:solidFill>
          <a:effectLst/>
          <a:uLnTx/>
          <a:uFillTx/>
          <a:latin typeface="Arial Narrow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Wingdings" panose="05000000000000000000" pitchFamily="2" charset="2"/>
        <a:buChar char="§"/>
        <a:defRPr sz="1950" kern="1200">
          <a:solidFill>
            <a:schemeClr val="tx1">
              <a:lumMod val="75000"/>
              <a:lumOff val="25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mailto:Atul.pathak@chpg.mc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DBAAE-085D-E241-84C3-A3D3EC4A1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614" y="2081437"/>
            <a:ext cx="8283039" cy="610698"/>
          </a:xfrm>
        </p:spPr>
        <p:txBody>
          <a:bodyPr>
            <a:normAutofit fontScale="90000"/>
          </a:bodyPr>
          <a:lstStyle/>
          <a:p>
            <a:r>
              <a:rPr lang="fr-FR" sz="3600" dirty="0" err="1"/>
              <a:t>Drugs</a:t>
            </a:r>
            <a:r>
              <a:rPr lang="fr-FR" sz="3600" dirty="0"/>
              <a:t> and </a:t>
            </a:r>
            <a:r>
              <a:rPr lang="fr-FR" sz="3600" dirty="0" err="1"/>
              <a:t>Sleep</a:t>
            </a:r>
            <a:r>
              <a:rPr lang="fr-FR" sz="3600" dirty="0"/>
              <a:t>: </a:t>
            </a:r>
            <a:br>
              <a:rPr lang="fr-FR" sz="3600" dirty="0"/>
            </a:br>
            <a:r>
              <a:rPr lang="fr-FR" sz="3600" dirty="0" err="1"/>
              <a:t>What</a:t>
            </a:r>
            <a:r>
              <a:rPr lang="fr-FR" sz="3600" dirty="0"/>
              <a:t> the </a:t>
            </a:r>
            <a:r>
              <a:rPr lang="fr-FR" sz="3600" dirty="0" err="1"/>
              <a:t>Cardiologist</a:t>
            </a:r>
            <a:r>
              <a:rPr lang="fr-FR" sz="3600" dirty="0"/>
              <a:t> </a:t>
            </a:r>
            <a:r>
              <a:rPr lang="fr-FR" sz="3600" dirty="0" err="1"/>
              <a:t>should</a:t>
            </a:r>
            <a:r>
              <a:rPr lang="fr-FR" sz="3600" dirty="0"/>
              <a:t> know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2E1846-9730-7D49-9B33-BBFA9D0A3A65}"/>
              </a:ext>
            </a:extLst>
          </p:cNvPr>
          <p:cNvSpPr/>
          <p:nvPr/>
        </p:nvSpPr>
        <p:spPr>
          <a:xfrm>
            <a:off x="2854051" y="2704287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Professor Atul PATHAK, MD, PhD.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E82E4684-9E31-4049-8ABD-E5BC23868B84}"/>
              </a:ext>
            </a:extLst>
          </p:cNvPr>
          <p:cNvSpPr txBox="1">
            <a:spLocks/>
          </p:cNvSpPr>
          <p:nvPr/>
        </p:nvSpPr>
        <p:spPr>
          <a:xfrm>
            <a:off x="1261859" y="3041945"/>
            <a:ext cx="6524382" cy="226825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endParaRPr lang="en-US" sz="600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Head of Cardiovascular Medicine ( Monaco)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Director Research Team CNRS ( from Hypertension to Heart Failure) (France)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Adjunct Professor of Medicine Philadelphia ( USA)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President of the French Society for Hypertension (SFHTA)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200" dirty="0">
                <a:solidFill>
                  <a:srgbClr val="44546A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Past President of the European Society for Patient Care (SETE)</a:t>
            </a:r>
          </a:p>
          <a:p>
            <a:pPr defTabSz="685800">
              <a:spcBef>
                <a:spcPts val="750"/>
              </a:spcBef>
              <a:defRPr/>
            </a:pP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3239EE5-788B-404C-91D2-F5EBDB11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96" y="4951796"/>
            <a:ext cx="3952875" cy="9620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1EEFB8-1475-FD46-9A7C-1DFF8B37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04" y="5006140"/>
            <a:ext cx="780983" cy="7809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7879DC-A01D-2A41-B1A6-236CAEB65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48" y="5098843"/>
            <a:ext cx="1183602" cy="487243"/>
          </a:xfrm>
          <a:prstGeom prst="rect">
            <a:avLst/>
          </a:prstGeom>
        </p:spPr>
      </p:pic>
      <p:pic>
        <p:nvPicPr>
          <p:cNvPr id="21" name="Bild 4" descr="Screen Shot 2012-03-22 at 10.34.54.png">
            <a:extLst>
              <a:ext uri="{FF2B5EF4-FFF2-40B4-BE49-F238E27FC236}">
                <a16:creationId xmlns:a16="http://schemas.microsoft.com/office/drawing/2014/main" id="{42104928-4A44-2C46-93B9-5485B27D0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8"/>
          <a:stretch/>
        </p:blipFill>
        <p:spPr bwMode="auto">
          <a:xfrm>
            <a:off x="6673837" y="4817235"/>
            <a:ext cx="1112404" cy="10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726988B-ACB6-4E44-9113-87D8547F1F1F}"/>
              </a:ext>
            </a:extLst>
          </p:cNvPr>
          <p:cNvSpPr txBox="1"/>
          <p:nvPr/>
        </p:nvSpPr>
        <p:spPr>
          <a:xfrm>
            <a:off x="7893076" y="4765140"/>
            <a:ext cx="10422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050" dirty="0" err="1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European</a:t>
            </a:r>
            <a:endParaRPr lang="fr-FR" sz="1050" dirty="0">
              <a:solidFill>
                <a:prstClr val="black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defTabSz="685800">
              <a:defRPr/>
            </a:pPr>
            <a:r>
              <a:rPr lang="fr-FR" sz="105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Hypertension</a:t>
            </a:r>
          </a:p>
          <a:p>
            <a:pPr defTabSz="685800">
              <a:defRPr/>
            </a:pPr>
            <a:r>
              <a:rPr lang="fr-FR" sz="105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Excellence </a:t>
            </a:r>
          </a:p>
          <a:p>
            <a:pPr defTabSz="685800">
              <a:defRPr/>
            </a:pPr>
            <a:r>
              <a:rPr lang="fr-FR" sz="105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Center</a:t>
            </a:r>
          </a:p>
          <a:p>
            <a:pPr defTabSz="685800">
              <a:defRPr/>
            </a:pPr>
            <a:r>
              <a:rPr lang="fr-FR" sz="105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Princess Grace </a:t>
            </a:r>
            <a:r>
              <a:rPr lang="fr-FR" sz="1050" dirty="0" err="1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Hospital</a:t>
            </a:r>
            <a:endParaRPr lang="fr-FR" sz="1050" dirty="0">
              <a:solidFill>
                <a:prstClr val="black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defTabSz="685800">
              <a:defRPr/>
            </a:pPr>
            <a:r>
              <a:rPr lang="fr-FR" sz="105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Monaco</a:t>
            </a:r>
          </a:p>
        </p:txBody>
      </p:sp>
      <p:pic>
        <p:nvPicPr>
          <p:cNvPr id="15" name="object 8">
            <a:extLst>
              <a:ext uri="{FF2B5EF4-FFF2-40B4-BE49-F238E27FC236}">
                <a16:creationId xmlns:a16="http://schemas.microsoft.com/office/drawing/2014/main" id="{2A7046AA-5669-684D-8414-94E6C06E3B1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53542" y="117566"/>
            <a:ext cx="457200" cy="457200"/>
          </a:xfrm>
          <a:prstGeom prst="rect">
            <a:avLst/>
          </a:prstGeom>
        </p:spPr>
      </p:pic>
      <p:sp>
        <p:nvSpPr>
          <p:cNvPr id="16" name="object 9">
            <a:extLst>
              <a:ext uri="{FF2B5EF4-FFF2-40B4-BE49-F238E27FC236}">
                <a16:creationId xmlns:a16="http://schemas.microsoft.com/office/drawing/2014/main" id="{41884672-6851-704F-83D6-CDF966CD4D36}"/>
              </a:ext>
            </a:extLst>
          </p:cNvPr>
          <p:cNvSpPr txBox="1"/>
          <p:nvPr/>
        </p:nvSpPr>
        <p:spPr>
          <a:xfrm>
            <a:off x="7259272" y="188342"/>
            <a:ext cx="1667351" cy="27555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32861" rIns="0" bIns="0" rtlCol="0">
            <a:spAutoFit/>
          </a:bodyPr>
          <a:lstStyle/>
          <a:p>
            <a:pPr marL="126206" defTabSz="685800">
              <a:spcBef>
                <a:spcPts val="259"/>
              </a:spcBef>
            </a:pPr>
            <a:r>
              <a:rPr sz="1575" spc="8" dirty="0">
                <a:solidFill>
                  <a:prstClr val="black"/>
                </a:solidFill>
                <a:latin typeface="Arial"/>
                <a:cs typeface="Arial"/>
              </a:rPr>
              <a:t>@AtulPathak31</a:t>
            </a:r>
            <a:endParaRPr sz="157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E86E0E6C-8E43-EB44-A09F-D1863084C9EB}"/>
              </a:ext>
            </a:extLst>
          </p:cNvPr>
          <p:cNvSpPr/>
          <p:nvPr/>
        </p:nvSpPr>
        <p:spPr>
          <a:xfrm>
            <a:off x="5433" y="128452"/>
            <a:ext cx="2730341" cy="315754"/>
          </a:xfrm>
          <a:custGeom>
            <a:avLst/>
            <a:gdLst/>
            <a:ahLst/>
            <a:cxnLst/>
            <a:rect l="l" t="t" r="r" b="b"/>
            <a:pathLst>
              <a:path w="3640454" h="421005">
                <a:moveTo>
                  <a:pt x="3639981" y="0"/>
                </a:moveTo>
                <a:lnTo>
                  <a:pt x="0" y="0"/>
                </a:lnTo>
                <a:lnTo>
                  <a:pt x="0" y="420564"/>
                </a:lnTo>
                <a:lnTo>
                  <a:pt x="3639981" y="420564"/>
                </a:lnTo>
                <a:lnTo>
                  <a:pt x="3639981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71A5EE9A-36D1-6C4B-9FC2-D41ADAFA547F}"/>
              </a:ext>
            </a:extLst>
          </p:cNvPr>
          <p:cNvSpPr txBox="1"/>
          <p:nvPr/>
        </p:nvSpPr>
        <p:spPr>
          <a:xfrm>
            <a:off x="366729" y="152400"/>
            <a:ext cx="2006441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575" u="sng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7"/>
              </a:rPr>
              <a:t>Atul.pathak@chpg.mc</a:t>
            </a:r>
            <a:endParaRPr sz="1575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35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74A8C-E7C5-1F4C-88DB-98DC930D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Clondine</a:t>
            </a:r>
            <a:r>
              <a:rPr lang="fr-FR" dirty="0"/>
              <a:t> et </a:t>
            </a:r>
            <a:r>
              <a:rPr lang="fr-FR" dirty="0" err="1"/>
              <a:t>Dexmetomidine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CF2C335-FEA6-B44E-AEE2-879D7FDE7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65678"/>
            <a:ext cx="7924800" cy="4795006"/>
          </a:xfrm>
          <a:prstGeom prst="rect">
            <a:avLst/>
          </a:prstGeom>
        </p:spPr>
      </p:pic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5FAF24EA-77C8-8E45-A4C9-BA1081D999CB}"/>
              </a:ext>
            </a:extLst>
          </p:cNvPr>
          <p:cNvSpPr/>
          <p:nvPr/>
        </p:nvSpPr>
        <p:spPr>
          <a:xfrm>
            <a:off x="7239000" y="1371600"/>
            <a:ext cx="685800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939DE836-4677-2846-8FC4-F96D88A9944C}"/>
              </a:ext>
            </a:extLst>
          </p:cNvPr>
          <p:cNvSpPr/>
          <p:nvPr/>
        </p:nvSpPr>
        <p:spPr>
          <a:xfrm>
            <a:off x="6286500" y="1368669"/>
            <a:ext cx="876300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73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4AA02-582F-7647-A1E5-C3AAF035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Inconsistent</a:t>
            </a:r>
            <a:r>
              <a:rPr lang="fr-FR" dirty="0"/>
              <a:t> Data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7064C2-3EA8-B64B-8FDC-4200002CB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One </a:t>
            </a:r>
            <a:r>
              <a:rPr lang="fr-FR" dirty="0" err="1"/>
              <a:t>study</a:t>
            </a:r>
            <a:r>
              <a:rPr lang="fr-FR" dirty="0"/>
              <a:t> in hypertensive patients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clonidine</a:t>
            </a:r>
            <a:r>
              <a:rPr lang="fr-FR" dirty="0"/>
              <a:t> </a:t>
            </a:r>
            <a:r>
              <a:rPr lang="fr-FR" dirty="0" err="1"/>
              <a:t>decreased</a:t>
            </a:r>
            <a:r>
              <a:rPr lang="fr-FR" dirty="0"/>
              <a:t> total </a:t>
            </a:r>
            <a:r>
              <a:rPr lang="fr-FR" dirty="0" err="1"/>
              <a:t>sleep</a:t>
            </a:r>
            <a:r>
              <a:rPr lang="fr-FR" dirty="0"/>
              <a:t> time, </a:t>
            </a:r>
            <a:r>
              <a:rPr lang="fr-FR" dirty="0" err="1"/>
              <a:t>however</a:t>
            </a:r>
            <a:r>
              <a:rPr lang="fr-FR" dirty="0"/>
              <a:t> </a:t>
            </a: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in </a:t>
            </a:r>
            <a:r>
              <a:rPr lang="fr-FR" dirty="0" err="1"/>
              <a:t>healthy</a:t>
            </a:r>
            <a:r>
              <a:rPr lang="fr-FR" dirty="0"/>
              <a:t> patients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clonidine</a:t>
            </a:r>
            <a:r>
              <a:rPr lang="fr-FR" dirty="0"/>
              <a:t> </a:t>
            </a:r>
            <a:r>
              <a:rPr lang="fr-FR" dirty="0" err="1"/>
              <a:t>increased</a:t>
            </a:r>
            <a:r>
              <a:rPr lang="fr-FR" dirty="0"/>
              <a:t> total </a:t>
            </a:r>
            <a:r>
              <a:rPr lang="fr-FR" dirty="0" err="1"/>
              <a:t>sleep</a:t>
            </a:r>
            <a:r>
              <a:rPr lang="fr-FR" dirty="0"/>
              <a:t> time.</a:t>
            </a:r>
            <a:endParaRPr lang="fr-FR" baseline="30000" dirty="0"/>
          </a:p>
          <a:p>
            <a:r>
              <a:rPr lang="fr-FR" dirty="0"/>
              <a:t> </a:t>
            </a: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clonidine</a:t>
            </a:r>
            <a:r>
              <a:rPr lang="fr-FR" dirty="0"/>
              <a:t> </a:t>
            </a:r>
            <a:r>
              <a:rPr lang="fr-FR" dirty="0" err="1"/>
              <a:t>suppressed</a:t>
            </a:r>
            <a:r>
              <a:rPr lang="fr-FR" dirty="0"/>
              <a:t> </a:t>
            </a:r>
            <a:r>
              <a:rPr lang="fr-FR" dirty="0" err="1"/>
              <a:t>rapid</a:t>
            </a:r>
            <a:r>
              <a:rPr lang="fr-FR" dirty="0"/>
              <a:t>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movement</a:t>
            </a:r>
            <a:r>
              <a:rPr lang="fr-FR" dirty="0"/>
              <a:t> (REM) </a:t>
            </a:r>
            <a:r>
              <a:rPr lang="fr-FR" dirty="0" err="1"/>
              <a:t>sleep</a:t>
            </a:r>
            <a:r>
              <a:rPr lang="fr-FR" dirty="0"/>
              <a:t> and the </a:t>
            </a:r>
            <a:r>
              <a:rPr lang="fr-FR" dirty="0" err="1"/>
              <a:t>apneas</a:t>
            </a:r>
            <a:r>
              <a:rPr lang="fr-FR" dirty="0"/>
              <a:t> </a:t>
            </a:r>
            <a:r>
              <a:rPr lang="fr-FR" dirty="0" err="1"/>
              <a:t>occurring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REM,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decreased</a:t>
            </a:r>
            <a:r>
              <a:rPr lang="fr-FR" dirty="0"/>
              <a:t> nocturnal </a:t>
            </a:r>
            <a:r>
              <a:rPr lang="fr-FR" dirty="0" err="1"/>
              <a:t>hypoxemia</a:t>
            </a:r>
            <a:r>
              <a:rPr lang="fr-FR" dirty="0"/>
              <a:t>.</a:t>
            </a:r>
            <a:endParaRPr lang="fr-FR" baseline="30000" dirty="0"/>
          </a:p>
          <a:p>
            <a:r>
              <a:rPr lang="fr-FR" dirty="0" err="1"/>
              <a:t>Despite</a:t>
            </a:r>
            <a:r>
              <a:rPr lang="fr-FR" dirty="0"/>
              <a:t> the </a:t>
            </a:r>
            <a:r>
              <a:rPr lang="fr-FR" dirty="0" err="1"/>
              <a:t>inconsistent</a:t>
            </a:r>
            <a:r>
              <a:rPr lang="fr-FR" dirty="0"/>
              <a:t> data on the </a:t>
            </a:r>
            <a:r>
              <a:rPr lang="fr-FR" dirty="0" err="1"/>
              <a:t>effects</a:t>
            </a:r>
            <a:r>
              <a:rPr lang="fr-FR" dirty="0"/>
              <a:t> of the alpha </a:t>
            </a:r>
            <a:r>
              <a:rPr lang="fr-FR" dirty="0" err="1"/>
              <a:t>adrenergic</a:t>
            </a:r>
            <a:r>
              <a:rPr lang="fr-FR" dirty="0"/>
              <a:t> </a:t>
            </a:r>
            <a:r>
              <a:rPr lang="fr-FR" dirty="0" err="1"/>
              <a:t>agonists</a:t>
            </a:r>
            <a:r>
              <a:rPr lang="fr-FR" dirty="0"/>
              <a:t> on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class </a:t>
            </a:r>
            <a:r>
              <a:rPr lang="fr-FR" dirty="0" err="1"/>
              <a:t>exhibits</a:t>
            </a:r>
            <a:r>
              <a:rPr lang="fr-FR" dirty="0"/>
              <a:t> a high </a:t>
            </a:r>
            <a:r>
              <a:rPr lang="fr-FR" dirty="0" err="1"/>
              <a:t>degree</a:t>
            </a:r>
            <a:r>
              <a:rPr lang="fr-FR" dirty="0"/>
              <a:t> of CNS </a:t>
            </a:r>
            <a:r>
              <a:rPr lang="fr-FR" dirty="0" err="1"/>
              <a:t>effects</a:t>
            </a:r>
            <a:r>
              <a:rPr lang="fr-FR" dirty="0"/>
              <a:t>.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 MESSAGE FOR CARDIOLOGIST :</a:t>
            </a:r>
          </a:p>
          <a:p>
            <a:pPr lvl="1"/>
            <a:r>
              <a:rPr lang="fr-FR" dirty="0"/>
              <a:t>As </a:t>
            </a:r>
            <a:r>
              <a:rPr lang="fr-FR" dirty="0" err="1"/>
              <a:t>such</a:t>
            </a:r>
            <a:r>
              <a:rPr lang="fr-FR" dirty="0"/>
              <a:t>, </a:t>
            </a:r>
            <a:r>
              <a:rPr lang="fr-FR" dirty="0" err="1"/>
              <a:t>these</a:t>
            </a:r>
            <a:r>
              <a:rPr lang="fr-FR" dirty="0"/>
              <a:t> agents </a:t>
            </a:r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not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</a:t>
            </a:r>
            <a:r>
              <a:rPr lang="fr-FR" dirty="0" err="1"/>
              <a:t>preferred</a:t>
            </a:r>
            <a:r>
              <a:rPr lang="fr-FR" dirty="0"/>
              <a:t> agents for hypertension, </a:t>
            </a:r>
            <a:r>
              <a:rPr lang="fr-FR" dirty="0" err="1"/>
              <a:t>particularly</a:t>
            </a:r>
            <a:r>
              <a:rPr lang="fr-FR" dirty="0"/>
              <a:t> in the </a:t>
            </a:r>
            <a:r>
              <a:rPr lang="fr-FR" dirty="0" err="1"/>
              <a:t>geriatric</a:t>
            </a:r>
            <a:r>
              <a:rPr lang="fr-FR" dirty="0"/>
              <a:t> population and </a:t>
            </a:r>
            <a:r>
              <a:rPr lang="fr-FR" dirty="0" err="1"/>
              <a:t>specially</a:t>
            </a:r>
            <a:r>
              <a:rPr lang="fr-FR" dirty="0"/>
              <a:t> if OSA / </a:t>
            </a:r>
            <a:r>
              <a:rPr lang="fr-FR" dirty="0" err="1"/>
              <a:t>Anesthesia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37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CA37F76-2FFE-5945-AC96-B11E4D77B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/>
          <a:lstStyle/>
          <a:p>
            <a:r>
              <a:rPr lang="fr-FR" dirty="0"/>
              <a:t>AAR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9A7E9A-6537-9A4B-B7AF-BC14A6FF3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485"/>
          <a:stretch/>
        </p:blipFill>
        <p:spPr>
          <a:xfrm>
            <a:off x="1066800" y="1781100"/>
            <a:ext cx="7086600" cy="48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DE7DC-6786-A140-9969-0C5C0AF4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 I AA: No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419934-6DE3-6E4D-A292-A168A8F27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dirty="0"/>
              <a:t>Class I</a:t>
            </a:r>
          </a:p>
          <a:p>
            <a:r>
              <a:rPr lang="fr-FR" dirty="0"/>
              <a:t>Few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showing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of the Class I </a:t>
            </a:r>
            <a:r>
              <a:rPr lang="fr-FR" dirty="0" err="1"/>
              <a:t>antiarrhythmics</a:t>
            </a:r>
            <a:r>
              <a:rPr lang="fr-FR" dirty="0"/>
              <a:t> on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algn="just"/>
            <a:r>
              <a:rPr lang="fr-FR" dirty="0" err="1"/>
              <a:t>Propafenone</a:t>
            </a:r>
            <a:r>
              <a:rPr lang="fr-FR" dirty="0"/>
              <a:t> states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insomnia</a:t>
            </a:r>
            <a:r>
              <a:rPr lang="fr-FR" dirty="0"/>
              <a:t> </a:t>
            </a:r>
            <a:r>
              <a:rPr lang="fr-FR" dirty="0" err="1"/>
              <a:t>occurs</a:t>
            </a:r>
            <a:r>
              <a:rPr lang="fr-FR" dirty="0"/>
              <a:t> in 1-2% of patients, </a:t>
            </a:r>
            <a:r>
              <a:rPr lang="fr-FR" dirty="0" err="1"/>
              <a:t>with</a:t>
            </a:r>
            <a:r>
              <a:rPr lang="fr-FR" dirty="0"/>
              <a:t> fatigue </a:t>
            </a:r>
            <a:r>
              <a:rPr lang="fr-FR" dirty="0" err="1"/>
              <a:t>occurring</a:t>
            </a:r>
            <a:r>
              <a:rPr lang="fr-FR" dirty="0"/>
              <a:t> in 2-6% and </a:t>
            </a:r>
            <a:r>
              <a:rPr lang="fr-FR" dirty="0" err="1"/>
              <a:t>drowsiness</a:t>
            </a:r>
            <a:r>
              <a:rPr lang="fr-FR" dirty="0"/>
              <a:t> </a:t>
            </a:r>
            <a:r>
              <a:rPr lang="fr-FR" dirty="0" err="1"/>
              <a:t>occurring</a:t>
            </a:r>
            <a:r>
              <a:rPr lang="fr-FR" dirty="0"/>
              <a:t> in 1% of patients. </a:t>
            </a:r>
          </a:p>
          <a:p>
            <a:pPr marL="0" indent="0" algn="just">
              <a:buNone/>
            </a:pPr>
            <a:endParaRPr lang="fr-FR" baseline="30000" dirty="0"/>
          </a:p>
          <a:p>
            <a:pPr algn="just"/>
            <a:r>
              <a:rPr lang="fr-FR" dirty="0" err="1"/>
              <a:t>Despite</a:t>
            </a:r>
            <a:r>
              <a:rPr lang="fr-FR" dirty="0"/>
              <a:t> </a:t>
            </a:r>
            <a:r>
              <a:rPr lang="fr-FR" dirty="0" err="1"/>
              <a:t>paucity</a:t>
            </a:r>
            <a:r>
              <a:rPr lang="fr-FR" dirty="0"/>
              <a:t> of association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seems</a:t>
            </a:r>
            <a:r>
              <a:rPr lang="fr-FR" dirty="0"/>
              <a:t> prudent to </a:t>
            </a:r>
            <a:r>
              <a:rPr lang="fr-FR" dirty="0" err="1"/>
              <a:t>discuss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adverse </a:t>
            </a:r>
            <a:r>
              <a:rPr lang="fr-FR" dirty="0" err="1"/>
              <a:t>reactions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patients and the </a:t>
            </a:r>
            <a:r>
              <a:rPr lang="fr-FR" dirty="0" err="1"/>
              <a:t>geriatric</a:t>
            </a:r>
            <a:r>
              <a:rPr lang="fr-FR" dirty="0"/>
              <a:t> </a:t>
            </a:r>
            <a:r>
              <a:rPr lang="fr-FR" dirty="0" err="1"/>
              <a:t>subset</a:t>
            </a:r>
            <a:r>
              <a:rPr lang="fr-FR" dirty="0"/>
              <a:t> of patients in </a:t>
            </a:r>
            <a:r>
              <a:rPr lang="fr-FR" dirty="0" err="1"/>
              <a:t>particular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16B1A4-D6C8-C84A-ADEB-8E0E2CFDD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766"/>
          <a:stretch/>
        </p:blipFill>
        <p:spPr>
          <a:xfrm>
            <a:off x="6019800" y="1623365"/>
            <a:ext cx="2667000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9F708A-8931-7344-AE7B-497E4B05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Class II:  Beta </a:t>
            </a:r>
            <a:r>
              <a:rPr lang="fr-FR" b="1" dirty="0" err="1"/>
              <a:t>Blockers</a:t>
            </a:r>
            <a:r>
              <a:rPr lang="fr-FR" b="1" dirty="0"/>
              <a:t> all about PK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82CBCDA-CC47-D74D-94AC-856B5AC58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16"/>
          <a:stretch/>
        </p:blipFill>
        <p:spPr>
          <a:xfrm>
            <a:off x="457200" y="1600200"/>
            <a:ext cx="5029200" cy="5029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620CBBC-43C6-F34C-A4B7-8E77E8A4F8B5}"/>
              </a:ext>
            </a:extLst>
          </p:cNvPr>
          <p:cNvSpPr txBox="1"/>
          <p:nvPr/>
        </p:nvSpPr>
        <p:spPr>
          <a:xfrm>
            <a:off x="5791200" y="3036838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tx2"/>
                </a:solidFill>
              </a:rPr>
              <a:t>Drug – Drug interaction</a:t>
            </a:r>
          </a:p>
          <a:p>
            <a:r>
              <a:rPr lang="fr-FR" sz="3600" dirty="0" err="1"/>
              <a:t>Polymorphism</a:t>
            </a:r>
            <a:endParaRPr lang="fr-FR" sz="3600" dirty="0"/>
          </a:p>
          <a:p>
            <a:r>
              <a:rPr lang="fr-FR" sz="3600" dirty="0">
                <a:solidFill>
                  <a:schemeClr val="tx2"/>
                </a:solidFill>
              </a:rPr>
              <a:t>Half life</a:t>
            </a:r>
          </a:p>
        </p:txBody>
      </p:sp>
    </p:spTree>
    <p:extLst>
      <p:ext uri="{BB962C8B-B14F-4D97-AF65-F5344CB8AC3E}">
        <p14:creationId xmlns:p14="http://schemas.microsoft.com/office/powerpoint/2010/main" val="410480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515A0-3B9F-4446-A236-3C04DD34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Beyond </a:t>
            </a:r>
            <a:r>
              <a:rPr lang="fr-FR" dirty="0" err="1"/>
              <a:t>sleep</a:t>
            </a:r>
            <a:r>
              <a:rPr lang="fr-FR" dirty="0"/>
              <a:t> CNS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impact on </a:t>
            </a:r>
            <a:r>
              <a:rPr lang="fr-FR" dirty="0" err="1"/>
              <a:t>sleep</a:t>
            </a:r>
            <a:r>
              <a:rPr lang="fr-FR" dirty="0"/>
              <a:t> (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semiology</a:t>
            </a:r>
            <a:r>
              <a:rPr lang="fr-FR" dirty="0"/>
              <a:t>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3855F4C-5503-2B4B-9C59-FA232F590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8288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13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8F9D2-FAAF-9F41-8CB2-C3DBD10A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AA Class III: No </a:t>
            </a:r>
            <a:r>
              <a:rPr lang="fr-FR" b="1" dirty="0" err="1"/>
              <a:t>problem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77DD1-6E08-E244-9D96-0E2D96989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181600"/>
          </a:xfrm>
        </p:spPr>
        <p:txBody>
          <a:bodyPr>
            <a:normAutofit fontScale="92500" lnSpcReduction="20000"/>
          </a:bodyPr>
          <a:lstStyle/>
          <a:p>
            <a:r>
              <a:rPr lang="fr-FR" sz="1800" b="1" dirty="0"/>
              <a:t>Amiodarone</a:t>
            </a:r>
            <a:br>
              <a:rPr lang="fr-FR" sz="1800" dirty="0"/>
            </a:br>
            <a:r>
              <a:rPr lang="fr-FR" sz="1800" dirty="0"/>
              <a:t>This agent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known</a:t>
            </a:r>
            <a:r>
              <a:rPr lang="fr-FR" sz="1800" dirty="0"/>
              <a:t> to have a </a:t>
            </a:r>
            <a:r>
              <a:rPr lang="fr-FR" sz="1800" dirty="0" err="1"/>
              <a:t>plethora</a:t>
            </a:r>
            <a:r>
              <a:rPr lang="fr-FR" sz="1800" dirty="0"/>
              <a:t> of adverse </a:t>
            </a:r>
            <a:r>
              <a:rPr lang="fr-FR" sz="1800" dirty="0" err="1"/>
              <a:t>reactions</a:t>
            </a:r>
            <a:r>
              <a:rPr lang="fr-FR" sz="1800" dirty="0"/>
              <a:t>, </a:t>
            </a:r>
            <a:r>
              <a:rPr lang="fr-FR" sz="1800" dirty="0" err="1"/>
              <a:t>many</a:t>
            </a:r>
            <a:r>
              <a:rPr lang="fr-FR" sz="1800" dirty="0"/>
              <a:t> of </a:t>
            </a:r>
            <a:r>
              <a:rPr lang="fr-FR" sz="1800" dirty="0" err="1"/>
              <a:t>them</a:t>
            </a:r>
            <a:r>
              <a:rPr lang="fr-FR" sz="1800" dirty="0"/>
              <a:t> </a:t>
            </a:r>
            <a:r>
              <a:rPr lang="fr-FR" sz="1800" dirty="0" err="1"/>
              <a:t>serious</a:t>
            </a:r>
            <a:r>
              <a:rPr lang="fr-FR" sz="1800" dirty="0"/>
              <a:t>. CNS </a:t>
            </a:r>
            <a:r>
              <a:rPr lang="fr-FR" sz="1800" dirty="0" err="1"/>
              <a:t>effects</a:t>
            </a:r>
            <a:r>
              <a:rPr lang="fr-FR" sz="1800" dirty="0"/>
              <a:t>, </a:t>
            </a:r>
            <a:r>
              <a:rPr lang="fr-FR" sz="1800" dirty="0" err="1"/>
              <a:t>including</a:t>
            </a:r>
            <a:r>
              <a:rPr lang="fr-FR" sz="1800" dirty="0"/>
              <a:t> </a:t>
            </a:r>
            <a:r>
              <a:rPr lang="fr-FR" sz="1800" dirty="0" err="1"/>
              <a:t>insomnia</a:t>
            </a:r>
            <a:r>
              <a:rPr lang="fr-FR" sz="1800" dirty="0"/>
              <a:t>, fatigue and </a:t>
            </a:r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sleep</a:t>
            </a:r>
            <a:r>
              <a:rPr lang="fr-FR" sz="1800" dirty="0"/>
              <a:t> </a:t>
            </a:r>
            <a:r>
              <a:rPr lang="fr-FR" sz="1800" dirty="0" err="1"/>
              <a:t>disturbances</a:t>
            </a:r>
            <a:r>
              <a:rPr lang="fr-FR" sz="1800" dirty="0"/>
              <a:t> are </a:t>
            </a:r>
            <a:r>
              <a:rPr lang="fr-FR" sz="1800" dirty="0" err="1"/>
              <a:t>described</a:t>
            </a:r>
            <a:r>
              <a:rPr lang="fr-FR" sz="1800" dirty="0"/>
              <a:t> as </a:t>
            </a:r>
            <a:r>
              <a:rPr lang="fr-FR" sz="1800" dirty="0" err="1"/>
              <a:t>occurring</a:t>
            </a:r>
            <a:r>
              <a:rPr lang="fr-FR" sz="1800" dirty="0"/>
              <a:t> in 3% to 40% of patients in the package </a:t>
            </a:r>
            <a:r>
              <a:rPr lang="fr-FR" sz="1800" dirty="0" err="1"/>
              <a:t>labeling</a:t>
            </a:r>
            <a:r>
              <a:rPr lang="fr-FR" sz="1800" dirty="0"/>
              <a:t> and </a:t>
            </a:r>
            <a:r>
              <a:rPr lang="fr-FR" sz="1800" dirty="0" err="1"/>
              <a:t>neurologic</a:t>
            </a:r>
            <a:r>
              <a:rPr lang="fr-FR" sz="1800" dirty="0"/>
              <a:t> </a:t>
            </a:r>
            <a:r>
              <a:rPr lang="fr-FR" sz="1800" dirty="0" err="1"/>
              <a:t>side</a:t>
            </a:r>
            <a:r>
              <a:rPr lang="fr-FR" sz="1800" dirty="0"/>
              <a:t> </a:t>
            </a:r>
            <a:r>
              <a:rPr lang="fr-FR" sz="1800" dirty="0" err="1"/>
              <a:t>effects</a:t>
            </a:r>
            <a:r>
              <a:rPr lang="fr-FR" sz="1800" dirty="0"/>
              <a:t> </a:t>
            </a:r>
            <a:r>
              <a:rPr lang="fr-FR" sz="1800" dirty="0" err="1"/>
              <a:t>were</a:t>
            </a:r>
            <a:r>
              <a:rPr lang="fr-FR" sz="1800" dirty="0"/>
              <a:t> </a:t>
            </a:r>
            <a:r>
              <a:rPr lang="fr-FR" sz="1800" dirty="0" err="1"/>
              <a:t>reported</a:t>
            </a:r>
            <a:r>
              <a:rPr lang="fr-FR" sz="1800" dirty="0"/>
              <a:t> in the </a:t>
            </a:r>
            <a:r>
              <a:rPr lang="fr-FR" sz="1800" dirty="0" err="1"/>
              <a:t>literature</a:t>
            </a:r>
            <a:r>
              <a:rPr lang="fr-FR" sz="1800" dirty="0"/>
              <a:t> in 20-40% of patients.</a:t>
            </a:r>
            <a:br>
              <a:rPr lang="fr-FR" sz="1800" dirty="0"/>
            </a:br>
            <a:endParaRPr lang="fr-FR" sz="1800" dirty="0"/>
          </a:p>
          <a:p>
            <a:pPr marL="0" indent="0">
              <a:buNone/>
            </a:pPr>
            <a:r>
              <a:rPr lang="fr-FR" sz="1800" b="1" i="1" dirty="0" err="1"/>
              <a:t>Dronedarone</a:t>
            </a:r>
            <a:br>
              <a:rPr lang="fr-FR" sz="1800" i="1" dirty="0"/>
            </a:br>
            <a:r>
              <a:rPr lang="fr-FR" sz="1800" i="1" dirty="0"/>
              <a:t>This </a:t>
            </a:r>
            <a:r>
              <a:rPr lang="fr-FR" sz="1800" i="1" dirty="0" err="1"/>
              <a:t>is</a:t>
            </a:r>
            <a:r>
              <a:rPr lang="fr-FR" sz="1800" i="1" dirty="0"/>
              <a:t> the </a:t>
            </a:r>
            <a:r>
              <a:rPr lang="fr-FR" sz="1800" i="1" dirty="0" err="1"/>
              <a:t>newest</a:t>
            </a:r>
            <a:r>
              <a:rPr lang="fr-FR" sz="1800" i="1" dirty="0"/>
              <a:t> agent of the class and </a:t>
            </a:r>
            <a:r>
              <a:rPr lang="fr-FR" sz="1800" i="1" dirty="0" err="1"/>
              <a:t>while</a:t>
            </a:r>
            <a:r>
              <a:rPr lang="fr-FR" sz="1800" i="1" dirty="0"/>
              <a:t> </a:t>
            </a:r>
            <a:r>
              <a:rPr lang="fr-FR" sz="1800" i="1" dirty="0" err="1"/>
              <a:t>it</a:t>
            </a:r>
            <a:r>
              <a:rPr lang="fr-FR" sz="1800" i="1" dirty="0"/>
              <a:t> has </a:t>
            </a:r>
            <a:r>
              <a:rPr lang="fr-FR" sz="1800" i="1" dirty="0" err="1"/>
              <a:t>decreased</a:t>
            </a:r>
            <a:r>
              <a:rPr lang="fr-FR" sz="1800" i="1" dirty="0"/>
              <a:t> </a:t>
            </a:r>
            <a:r>
              <a:rPr lang="fr-FR" sz="1800" i="1" dirty="0" err="1"/>
              <a:t>efficacy</a:t>
            </a:r>
            <a:r>
              <a:rPr lang="fr-FR" sz="1800" i="1" dirty="0"/>
              <a:t> over amiodarone, </a:t>
            </a:r>
            <a:r>
              <a:rPr lang="fr-FR" sz="1800" i="1" dirty="0" err="1"/>
              <a:t>it</a:t>
            </a:r>
            <a:r>
              <a:rPr lang="fr-FR" sz="1800" i="1" dirty="0"/>
              <a:t> </a:t>
            </a:r>
            <a:r>
              <a:rPr lang="fr-FR" sz="1800" i="1" dirty="0" err="1"/>
              <a:t>also</a:t>
            </a:r>
            <a:r>
              <a:rPr lang="fr-FR" sz="1800" i="1" dirty="0"/>
              <a:t> has </a:t>
            </a:r>
            <a:r>
              <a:rPr lang="fr-FR" sz="1800" i="1" dirty="0" err="1"/>
              <a:t>decreased</a:t>
            </a:r>
            <a:r>
              <a:rPr lang="fr-FR" sz="1800" i="1" dirty="0"/>
              <a:t> adverse </a:t>
            </a:r>
            <a:r>
              <a:rPr lang="fr-FR" sz="1800" i="1" dirty="0" err="1"/>
              <a:t>reactions</a:t>
            </a:r>
            <a:r>
              <a:rPr lang="fr-FR" sz="1800" i="1" dirty="0"/>
              <a:t>, </a:t>
            </a:r>
            <a:r>
              <a:rPr lang="fr-FR" sz="1800" i="1" dirty="0" err="1"/>
              <a:t>including</a:t>
            </a:r>
            <a:r>
              <a:rPr lang="fr-FR" sz="1800" i="1" dirty="0"/>
              <a:t> no </a:t>
            </a:r>
            <a:r>
              <a:rPr lang="fr-FR" sz="1800" i="1" dirty="0" err="1"/>
              <a:t>known</a:t>
            </a:r>
            <a:r>
              <a:rPr lang="fr-FR" sz="1800" i="1" dirty="0"/>
              <a:t> adverse </a:t>
            </a:r>
            <a:r>
              <a:rPr lang="fr-FR" sz="1800" i="1" dirty="0" err="1"/>
              <a:t>effects</a:t>
            </a:r>
            <a:r>
              <a:rPr lang="fr-FR" sz="1800" i="1" dirty="0"/>
              <a:t> on </a:t>
            </a:r>
            <a:r>
              <a:rPr lang="fr-FR" sz="1800" i="1" dirty="0" err="1"/>
              <a:t>sleep</a:t>
            </a:r>
            <a:r>
              <a:rPr lang="fr-FR" sz="1800" i="1" dirty="0"/>
              <a:t> </a:t>
            </a:r>
            <a:r>
              <a:rPr lang="fr-FR" sz="1800" i="1" dirty="0" err="1"/>
              <a:t>quality</a:t>
            </a:r>
            <a:r>
              <a:rPr lang="fr-FR" sz="1800" i="1" dirty="0"/>
              <a:t> or architecture.</a:t>
            </a:r>
            <a:br>
              <a:rPr lang="fr-FR" sz="1800" i="1" dirty="0"/>
            </a:br>
            <a:r>
              <a:rPr lang="fr-FR" sz="1800" b="1" i="1" dirty="0" err="1"/>
              <a:t>Dofetilide</a:t>
            </a:r>
            <a:br>
              <a:rPr lang="fr-FR" sz="1800" i="1" dirty="0"/>
            </a:br>
            <a:r>
              <a:rPr lang="fr-FR" sz="1800" i="1" dirty="0"/>
              <a:t>There are no </a:t>
            </a:r>
            <a:r>
              <a:rPr lang="fr-FR" sz="1800" i="1" dirty="0" err="1"/>
              <a:t>published</a:t>
            </a:r>
            <a:r>
              <a:rPr lang="fr-FR" sz="1800" i="1" dirty="0"/>
              <a:t> </a:t>
            </a:r>
            <a:r>
              <a:rPr lang="fr-FR" sz="1800" i="1" dirty="0" err="1"/>
              <a:t>studies</a:t>
            </a:r>
            <a:r>
              <a:rPr lang="fr-FR" sz="1800" i="1" dirty="0"/>
              <a:t> </a:t>
            </a:r>
            <a:r>
              <a:rPr lang="fr-FR" sz="1800" i="1" dirty="0" err="1"/>
              <a:t>detailing</a:t>
            </a:r>
            <a:r>
              <a:rPr lang="fr-FR" sz="1800" i="1" dirty="0"/>
              <a:t> </a:t>
            </a:r>
            <a:r>
              <a:rPr lang="fr-FR" sz="1800" i="1" dirty="0" err="1"/>
              <a:t>any</a:t>
            </a:r>
            <a:r>
              <a:rPr lang="fr-FR" sz="1800" i="1" dirty="0"/>
              <a:t> association </a:t>
            </a:r>
            <a:r>
              <a:rPr lang="fr-FR" sz="1800" i="1" dirty="0" err="1"/>
              <a:t>between</a:t>
            </a:r>
            <a:r>
              <a:rPr lang="fr-FR" sz="1800" i="1" dirty="0"/>
              <a:t> </a:t>
            </a:r>
            <a:r>
              <a:rPr lang="fr-FR" sz="1800" i="1" dirty="0" err="1"/>
              <a:t>dofetilide</a:t>
            </a:r>
            <a:r>
              <a:rPr lang="fr-FR" sz="1800" i="1" dirty="0"/>
              <a:t> and </a:t>
            </a:r>
            <a:r>
              <a:rPr lang="fr-FR" sz="1800" i="1" dirty="0" err="1"/>
              <a:t>negative</a:t>
            </a:r>
            <a:r>
              <a:rPr lang="fr-FR" sz="1800" i="1" dirty="0"/>
              <a:t> </a:t>
            </a:r>
            <a:r>
              <a:rPr lang="fr-FR" sz="1800" i="1" dirty="0" err="1"/>
              <a:t>sleep</a:t>
            </a:r>
            <a:r>
              <a:rPr lang="fr-FR" sz="1800" i="1" dirty="0"/>
              <a:t> </a:t>
            </a:r>
            <a:r>
              <a:rPr lang="fr-FR" sz="1800" i="1" dirty="0" err="1"/>
              <a:t>quality</a:t>
            </a:r>
            <a:r>
              <a:rPr lang="fr-FR" sz="1800" i="1" dirty="0"/>
              <a:t>; </a:t>
            </a:r>
            <a:r>
              <a:rPr lang="fr-FR" sz="1800" i="1" dirty="0" err="1"/>
              <a:t>however</a:t>
            </a:r>
            <a:r>
              <a:rPr lang="fr-FR" sz="1800" i="1" dirty="0"/>
              <a:t>, the package </a:t>
            </a:r>
            <a:r>
              <a:rPr lang="fr-FR" sz="1800" i="1" dirty="0" err="1"/>
              <a:t>labeling</a:t>
            </a:r>
            <a:r>
              <a:rPr lang="fr-FR" sz="1800" i="1" dirty="0"/>
              <a:t> states </a:t>
            </a:r>
            <a:r>
              <a:rPr lang="fr-FR" sz="1800" i="1" dirty="0" err="1"/>
              <a:t>that</a:t>
            </a:r>
            <a:r>
              <a:rPr lang="fr-FR" sz="1800" i="1" dirty="0"/>
              <a:t> </a:t>
            </a:r>
            <a:r>
              <a:rPr lang="fr-FR" sz="1800" i="1" dirty="0" err="1"/>
              <a:t>insomnia</a:t>
            </a:r>
            <a:r>
              <a:rPr lang="fr-FR" sz="1800" i="1" dirty="0"/>
              <a:t> </a:t>
            </a:r>
            <a:r>
              <a:rPr lang="fr-FR" sz="1800" i="1" dirty="0" err="1"/>
              <a:t>occurs</a:t>
            </a:r>
            <a:r>
              <a:rPr lang="fr-FR" sz="1800" i="1" dirty="0"/>
              <a:t> in 4% of </a:t>
            </a:r>
            <a:r>
              <a:rPr lang="fr-FR" sz="1800" i="1" dirty="0" err="1"/>
              <a:t>treated</a:t>
            </a:r>
            <a:r>
              <a:rPr lang="fr-FR" sz="1800" i="1" dirty="0"/>
              <a:t> patients.</a:t>
            </a:r>
            <a:br>
              <a:rPr lang="fr-FR" sz="1800" dirty="0"/>
            </a:br>
            <a:endParaRPr lang="fr-FR" sz="1800" dirty="0"/>
          </a:p>
          <a:p>
            <a:r>
              <a:rPr lang="fr-FR" sz="1800" b="1" dirty="0" err="1"/>
              <a:t>Sotalol</a:t>
            </a:r>
            <a:br>
              <a:rPr lang="fr-FR" sz="1800" dirty="0"/>
            </a:br>
            <a:r>
              <a:rPr lang="fr-FR" sz="1800" dirty="0"/>
              <a:t>8% occurrence of </a:t>
            </a:r>
            <a:r>
              <a:rPr lang="fr-FR" sz="1800" dirty="0" err="1"/>
              <a:t>undefined</a:t>
            </a:r>
            <a:r>
              <a:rPr lang="fr-FR" sz="1800" dirty="0"/>
              <a:t> </a:t>
            </a:r>
            <a:r>
              <a:rPr lang="fr-FR" sz="1800" dirty="0" err="1"/>
              <a:t>sleep</a:t>
            </a:r>
            <a:r>
              <a:rPr lang="fr-FR" sz="1800" dirty="0"/>
              <a:t> </a:t>
            </a:r>
            <a:r>
              <a:rPr lang="fr-FR" sz="1800" dirty="0" err="1"/>
              <a:t>problems</a:t>
            </a:r>
            <a:r>
              <a:rPr lang="fr-FR" sz="1800" dirty="0"/>
              <a:t>; </a:t>
            </a:r>
            <a:r>
              <a:rPr lang="fr-FR" sz="1800" dirty="0" err="1"/>
              <a:t>however</a:t>
            </a:r>
            <a:r>
              <a:rPr lang="fr-FR" sz="1800" dirty="0"/>
              <a:t> a </a:t>
            </a:r>
            <a:r>
              <a:rPr lang="fr-FR" sz="1800" dirty="0" err="1"/>
              <a:t>very</a:t>
            </a:r>
            <a:r>
              <a:rPr lang="fr-FR" sz="1800" dirty="0"/>
              <a:t> </a:t>
            </a:r>
            <a:r>
              <a:rPr lang="fr-FR" sz="1800" dirty="0" err="1"/>
              <a:t>small</a:t>
            </a:r>
            <a:r>
              <a:rPr lang="fr-FR" sz="1800" dirty="0"/>
              <a:t> </a:t>
            </a:r>
            <a:r>
              <a:rPr lang="fr-FR" sz="1800" dirty="0" err="1"/>
              <a:t>published</a:t>
            </a:r>
            <a:r>
              <a:rPr lang="fr-FR" sz="1800" dirty="0"/>
              <a:t> </a:t>
            </a:r>
            <a:r>
              <a:rPr lang="fr-FR" sz="1800" dirty="0" err="1"/>
              <a:t>study</a:t>
            </a:r>
            <a:r>
              <a:rPr lang="fr-FR" sz="1800" dirty="0"/>
              <a:t> </a:t>
            </a:r>
            <a:r>
              <a:rPr lang="fr-FR" sz="1800" dirty="0" err="1"/>
              <a:t>which</a:t>
            </a:r>
            <a:r>
              <a:rPr lang="fr-FR" sz="1800" dirty="0"/>
              <a:t> </a:t>
            </a:r>
            <a:r>
              <a:rPr lang="fr-FR" sz="1800" dirty="0" err="1"/>
              <a:t>evaluated</a:t>
            </a:r>
            <a:r>
              <a:rPr lang="fr-FR" sz="1800" dirty="0"/>
              <a:t> the </a:t>
            </a:r>
            <a:r>
              <a:rPr lang="fr-FR" sz="1800" dirty="0" err="1"/>
              <a:t>effects</a:t>
            </a:r>
            <a:r>
              <a:rPr lang="fr-FR" sz="1800" dirty="0"/>
              <a:t> of </a:t>
            </a:r>
            <a:r>
              <a:rPr lang="fr-FR" sz="1800" dirty="0" err="1"/>
              <a:t>sotalol</a:t>
            </a:r>
            <a:r>
              <a:rPr lang="fr-FR" sz="1800" dirty="0"/>
              <a:t> 320mg or 960mg on the CNS via </a:t>
            </a:r>
            <a:r>
              <a:rPr lang="fr-FR" sz="1800" dirty="0" err="1"/>
              <a:t>sleep</a:t>
            </a:r>
            <a:r>
              <a:rPr lang="fr-FR" sz="1800" dirty="0"/>
              <a:t>, EEG, and </a:t>
            </a:r>
            <a:r>
              <a:rPr lang="fr-FR" sz="1800" dirty="0" err="1"/>
              <a:t>psychophysiological</a:t>
            </a:r>
            <a:r>
              <a:rPr lang="fr-FR" sz="1800" dirty="0"/>
              <a:t> </a:t>
            </a:r>
            <a:r>
              <a:rPr lang="fr-FR" sz="1800" dirty="0" err="1"/>
              <a:t>parameters</a:t>
            </a:r>
            <a:r>
              <a:rPr lang="fr-FR" sz="1800" dirty="0"/>
              <a:t> </a:t>
            </a:r>
            <a:r>
              <a:rPr lang="fr-FR" sz="1800" dirty="0" err="1"/>
              <a:t>showed</a:t>
            </a:r>
            <a:r>
              <a:rPr lang="fr-FR" sz="1800" dirty="0"/>
              <a:t> no </a:t>
            </a:r>
            <a:r>
              <a:rPr lang="fr-FR" sz="1800" dirty="0" err="1"/>
              <a:t>difference</a:t>
            </a:r>
            <a:r>
              <a:rPr lang="fr-FR" sz="1800" dirty="0"/>
              <a:t> </a:t>
            </a:r>
            <a:r>
              <a:rPr lang="fr-FR" sz="1800" dirty="0" err="1"/>
              <a:t>between</a:t>
            </a:r>
            <a:r>
              <a:rPr lang="fr-FR" sz="1800" dirty="0"/>
              <a:t> the </a:t>
            </a:r>
            <a:r>
              <a:rPr lang="fr-FR" sz="1800" dirty="0" err="1"/>
              <a:t>two</a:t>
            </a:r>
            <a:r>
              <a:rPr lang="fr-FR" sz="1800" dirty="0"/>
              <a:t> </a:t>
            </a:r>
            <a:r>
              <a:rPr lang="fr-FR" sz="1800" dirty="0" err="1"/>
              <a:t>treated</a:t>
            </a:r>
            <a:r>
              <a:rPr lang="fr-FR" sz="1800" dirty="0"/>
              <a:t> groups.</a:t>
            </a:r>
            <a:endParaRPr lang="fr-FR" sz="1800" baseline="30000" dirty="0"/>
          </a:p>
          <a:p>
            <a:endParaRPr lang="fr-FR" sz="1800" dirty="0"/>
          </a:p>
          <a:p>
            <a:r>
              <a:rPr lang="fr-FR" sz="1800" dirty="0"/>
              <a:t>The Class III agents, </a:t>
            </a:r>
            <a:r>
              <a:rPr lang="fr-FR" sz="1800" dirty="0" err="1"/>
              <a:t>although</a:t>
            </a:r>
            <a:r>
              <a:rPr lang="fr-FR" sz="1800" dirty="0"/>
              <a:t> </a:t>
            </a:r>
            <a:r>
              <a:rPr lang="fr-FR" sz="1800" dirty="0" err="1"/>
              <a:t>similarly</a:t>
            </a:r>
            <a:r>
              <a:rPr lang="fr-FR" sz="1800" dirty="0"/>
              <a:t> </a:t>
            </a:r>
            <a:r>
              <a:rPr lang="fr-FR" sz="1800" dirty="0" err="1"/>
              <a:t>classed</a:t>
            </a:r>
            <a:r>
              <a:rPr lang="fr-FR" sz="1800" dirty="0"/>
              <a:t>, have </a:t>
            </a:r>
            <a:r>
              <a:rPr lang="fr-FR" sz="1800" dirty="0" err="1"/>
              <a:t>vastly</a:t>
            </a:r>
            <a:r>
              <a:rPr lang="fr-FR" sz="1800" dirty="0"/>
              <a:t> </a:t>
            </a:r>
            <a:r>
              <a:rPr lang="fr-FR" sz="1800" dirty="0" err="1"/>
              <a:t>different</a:t>
            </a:r>
            <a:r>
              <a:rPr lang="fr-FR" sz="1800" dirty="0"/>
              <a:t> associations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sleep</a:t>
            </a:r>
            <a:r>
              <a:rPr lang="fr-FR" sz="1800" dirty="0"/>
              <a:t> </a:t>
            </a:r>
            <a:r>
              <a:rPr lang="fr-FR" sz="1800" dirty="0" err="1"/>
              <a:t>disturbance</a:t>
            </a:r>
            <a:r>
              <a:rPr lang="fr-FR" sz="1800" dirty="0"/>
              <a:t> and </a:t>
            </a:r>
            <a:r>
              <a:rPr lang="fr-FR" sz="1800" dirty="0" err="1"/>
              <a:t>sleep</a:t>
            </a:r>
            <a:r>
              <a:rPr lang="fr-FR" sz="1800" dirty="0"/>
              <a:t> </a:t>
            </a:r>
            <a:r>
              <a:rPr lang="fr-FR" sz="1800" dirty="0" err="1"/>
              <a:t>quality</a:t>
            </a:r>
            <a:r>
              <a:rPr lang="fr-FR" sz="1800" dirty="0"/>
              <a:t>.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03569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FCE30-4F8A-034E-B283-BEF1E26B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9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100" b="1" dirty="0"/>
              <a:t>Class IV:</a:t>
            </a:r>
            <a:br>
              <a:rPr lang="fr-FR" sz="3100" b="1" dirty="0"/>
            </a:br>
            <a:r>
              <a:rPr lang="fr-FR" sz="3100" b="1" dirty="0"/>
              <a:t> Non-</a:t>
            </a:r>
            <a:r>
              <a:rPr lang="fr-FR" sz="3100" b="1" dirty="0" err="1"/>
              <a:t>dihydropyridine</a:t>
            </a:r>
            <a:r>
              <a:rPr lang="fr-FR" sz="3100" b="1" dirty="0"/>
              <a:t> Calcium Channel </a:t>
            </a:r>
            <a:r>
              <a:rPr lang="fr-FR" sz="3100" b="1" dirty="0" err="1"/>
              <a:t>Blockers</a:t>
            </a:r>
            <a:r>
              <a:rPr lang="fr-FR" sz="3100" b="1" dirty="0"/>
              <a:t>, </a:t>
            </a:r>
            <a:br>
              <a:rPr lang="fr-FR" sz="3100" b="1" dirty="0"/>
            </a:br>
            <a:r>
              <a:rPr lang="fr-FR" sz="3100" b="1" dirty="0"/>
              <a:t>NO PROBLEM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0C350E-016C-6344-BC03-B48ACC80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 err="1"/>
              <a:t>Diltiazem</a:t>
            </a:r>
            <a:r>
              <a:rPr lang="fr-FR" b="1" dirty="0"/>
              <a:t> and </a:t>
            </a:r>
            <a:r>
              <a:rPr lang="fr-FR" b="1" dirty="0" err="1"/>
              <a:t>Verapamil</a:t>
            </a:r>
            <a:r>
              <a:rPr lang="fr-FR" b="1" dirty="0"/>
              <a:t>: </a:t>
            </a:r>
            <a:r>
              <a:rPr lang="fr-FR" dirty="0"/>
              <a:t>no data </a:t>
            </a:r>
            <a:r>
              <a:rPr lang="fr-FR" dirty="0" err="1"/>
              <a:t>indicating</a:t>
            </a:r>
            <a:r>
              <a:rPr lang="fr-FR" dirty="0"/>
              <a:t> an association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diltiazem</a:t>
            </a:r>
            <a:r>
              <a:rPr lang="fr-FR" dirty="0"/>
              <a:t> and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disturbance</a:t>
            </a:r>
            <a:r>
              <a:rPr lang="fr-FR" dirty="0"/>
              <a:t> and </a:t>
            </a:r>
            <a:r>
              <a:rPr lang="fr-FR" dirty="0" err="1"/>
              <a:t>although</a:t>
            </a:r>
            <a:r>
              <a:rPr lang="fr-FR" dirty="0"/>
              <a:t>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disturbance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listed</a:t>
            </a:r>
            <a:r>
              <a:rPr lang="fr-FR" dirty="0"/>
              <a:t> as a </a:t>
            </a:r>
            <a:r>
              <a:rPr lang="fr-FR" dirty="0" err="1"/>
              <a:t>potential</a:t>
            </a:r>
            <a:r>
              <a:rPr lang="fr-FR" dirty="0"/>
              <a:t> adverse </a:t>
            </a:r>
            <a:r>
              <a:rPr lang="fr-FR" dirty="0" err="1"/>
              <a:t>effect</a:t>
            </a:r>
            <a:r>
              <a:rPr lang="fr-FR" dirty="0"/>
              <a:t> in the </a:t>
            </a:r>
            <a:r>
              <a:rPr lang="fr-FR" dirty="0" err="1"/>
              <a:t>product</a:t>
            </a:r>
            <a:r>
              <a:rPr lang="fr-FR" dirty="0"/>
              <a:t> </a:t>
            </a:r>
            <a:r>
              <a:rPr lang="fr-FR" dirty="0" err="1"/>
              <a:t>labeling</a:t>
            </a:r>
            <a:r>
              <a:rPr lang="fr-FR" dirty="0"/>
              <a:t> of </a:t>
            </a:r>
            <a:r>
              <a:rPr lang="fr-FR" dirty="0" err="1"/>
              <a:t>verapamil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known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, </a:t>
            </a:r>
            <a:r>
              <a:rPr lang="fr-FR" dirty="0" err="1"/>
              <a:t>occurring</a:t>
            </a:r>
            <a:r>
              <a:rPr lang="fr-FR" dirty="0"/>
              <a:t> in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1% of patients </a:t>
            </a:r>
            <a:r>
              <a:rPr lang="fr-FR" dirty="0" err="1"/>
              <a:t>treated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BUT VERAPAMIL </a:t>
            </a:r>
            <a:r>
              <a:rPr lang="fr-FR" dirty="0" err="1"/>
              <a:t>inhibits</a:t>
            </a:r>
            <a:r>
              <a:rPr lang="fr-FR" dirty="0"/>
              <a:t> CYP450 3A4 and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plasmatic</a:t>
            </a:r>
            <a:r>
              <a:rPr lang="fr-FR" dirty="0"/>
              <a:t> concentration of </a:t>
            </a:r>
            <a:r>
              <a:rPr lang="fr-FR" dirty="0" err="1"/>
              <a:t>drugs</a:t>
            </a:r>
            <a:r>
              <a:rPr lang="fr-FR" dirty="0"/>
              <a:t> </a:t>
            </a:r>
            <a:r>
              <a:rPr lang="fr-FR" dirty="0" err="1"/>
              <a:t>affecting</a:t>
            </a:r>
            <a:r>
              <a:rPr lang="fr-FR" dirty="0"/>
              <a:t> </a:t>
            </a:r>
            <a:r>
              <a:rPr lang="fr-FR" dirty="0" err="1"/>
              <a:t>sleep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803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4829AA-551C-7C45-940B-E072EFEEB9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RAS </a:t>
            </a:r>
            <a:r>
              <a:rPr lang="fr-FR" dirty="0" err="1"/>
              <a:t>blocking</a:t>
            </a:r>
            <a:r>
              <a:rPr lang="fr-FR" dirty="0"/>
              <a:t> agent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E11CFB7-C78B-4B43-B303-3381BD8BAB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70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1CCECD-B56D-674A-A6EB-E9AF3042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/>
              <a:t>Angiotensin</a:t>
            </a:r>
            <a:r>
              <a:rPr lang="fr-FR" b="1" dirty="0"/>
              <a:t> </a:t>
            </a:r>
            <a:r>
              <a:rPr lang="fr-FR" b="1" dirty="0" err="1"/>
              <a:t>Converting</a:t>
            </a:r>
            <a:r>
              <a:rPr lang="fr-FR" b="1" dirty="0"/>
              <a:t> Enzyme </a:t>
            </a:r>
            <a:br>
              <a:rPr lang="fr-FR" b="1" dirty="0"/>
            </a:br>
            <a:r>
              <a:rPr lang="fr-FR" b="1" dirty="0"/>
              <a:t>(ACE) </a:t>
            </a:r>
            <a:r>
              <a:rPr lang="fr-FR" b="1" dirty="0" err="1"/>
              <a:t>Inhibitors</a:t>
            </a:r>
            <a:r>
              <a:rPr lang="fr-FR" b="1" dirty="0"/>
              <a:t> / ARB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9FE0E7-F15D-B34A-9AE4-655999C2C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ACE </a:t>
            </a:r>
            <a:r>
              <a:rPr lang="fr-FR" dirty="0" err="1"/>
              <a:t>inhibitors</a:t>
            </a:r>
            <a:r>
              <a:rPr lang="fr-FR" dirty="0"/>
              <a:t> are </a:t>
            </a:r>
            <a:r>
              <a:rPr lang="fr-FR" dirty="0" err="1"/>
              <a:t>thought</a:t>
            </a:r>
            <a:r>
              <a:rPr lang="fr-FR" dirty="0"/>
              <a:t> to </a:t>
            </a:r>
            <a:r>
              <a:rPr lang="fr-FR" dirty="0" err="1"/>
              <a:t>negatively</a:t>
            </a:r>
            <a:r>
              <a:rPr lang="fr-FR" dirty="0"/>
              <a:t> affect </a:t>
            </a:r>
            <a:r>
              <a:rPr lang="fr-FR" dirty="0" err="1"/>
              <a:t>sleep</a:t>
            </a:r>
            <a:r>
              <a:rPr lang="fr-FR" dirty="0"/>
              <a:t> in </a:t>
            </a:r>
            <a:r>
              <a:rPr lang="fr-FR" dirty="0" err="1"/>
              <a:t>some</a:t>
            </a:r>
            <a:r>
              <a:rPr lang="fr-FR" dirty="0"/>
              <a:t> patients by </a:t>
            </a:r>
            <a:r>
              <a:rPr lang="fr-FR" dirty="0" err="1"/>
              <a:t>increasing</a:t>
            </a:r>
            <a:r>
              <a:rPr lang="fr-FR" dirty="0"/>
              <a:t> the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circulating</a:t>
            </a:r>
            <a:r>
              <a:rPr lang="fr-FR" dirty="0"/>
              <a:t> </a:t>
            </a:r>
            <a:r>
              <a:rPr lang="fr-FR" dirty="0" err="1"/>
              <a:t>bradykinin</a:t>
            </a:r>
            <a:r>
              <a:rPr lang="fr-FR" dirty="0"/>
              <a:t>. </a:t>
            </a:r>
          </a:p>
          <a:p>
            <a:r>
              <a:rPr lang="fr-FR" dirty="0"/>
              <a:t>The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cough</a:t>
            </a:r>
            <a:r>
              <a:rPr lang="fr-FR" dirty="0"/>
              <a:t> and </a:t>
            </a:r>
            <a:r>
              <a:rPr lang="fr-FR" dirty="0" err="1"/>
              <a:t>rhinopharyngeal</a:t>
            </a:r>
            <a:r>
              <a:rPr lang="fr-FR" dirty="0"/>
              <a:t> inflammation </a:t>
            </a:r>
            <a:r>
              <a:rPr lang="fr-FR" dirty="0" err="1"/>
              <a:t>induced</a:t>
            </a:r>
            <a:r>
              <a:rPr lang="fr-FR" dirty="0"/>
              <a:t> by the </a:t>
            </a:r>
            <a:r>
              <a:rPr lang="fr-FR" dirty="0" err="1"/>
              <a:t>bradykinin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worsen</a:t>
            </a:r>
            <a:r>
              <a:rPr lang="fr-FR" dirty="0"/>
              <a:t> the AHI.</a:t>
            </a:r>
            <a:endParaRPr lang="fr-FR" baseline="30000" dirty="0"/>
          </a:p>
          <a:p>
            <a:r>
              <a:rPr lang="fr-FR" dirty="0"/>
              <a:t> </a:t>
            </a:r>
            <a:r>
              <a:rPr lang="fr-FR" dirty="0" err="1"/>
              <a:t>Additionally</a:t>
            </a:r>
            <a:r>
              <a:rPr lang="fr-FR" dirty="0"/>
              <a:t>, ACE </a:t>
            </a:r>
            <a:r>
              <a:rPr lang="fr-FR" dirty="0" err="1"/>
              <a:t>inhibitors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affect potassium </a:t>
            </a:r>
            <a:r>
              <a:rPr lang="fr-FR" dirty="0" err="1"/>
              <a:t>levels</a:t>
            </a:r>
            <a:r>
              <a:rPr lang="fr-FR" dirty="0"/>
              <a:t>, </a:t>
            </a:r>
            <a:r>
              <a:rPr lang="fr-FR" dirty="0" err="1"/>
              <a:t>potentially</a:t>
            </a:r>
            <a:r>
              <a:rPr lang="fr-FR" dirty="0"/>
              <a:t> </a:t>
            </a:r>
            <a:r>
              <a:rPr lang="fr-FR" dirty="0" err="1"/>
              <a:t>leading</a:t>
            </a:r>
            <a:r>
              <a:rPr lang="fr-FR" dirty="0"/>
              <a:t> to </a:t>
            </a:r>
            <a:r>
              <a:rPr lang="fr-FR" dirty="0" err="1"/>
              <a:t>leg</a:t>
            </a:r>
            <a:r>
              <a:rPr lang="fr-FR" dirty="0"/>
              <a:t> </a:t>
            </a:r>
            <a:r>
              <a:rPr lang="fr-FR" dirty="0" err="1"/>
              <a:t>cramps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painful</a:t>
            </a:r>
            <a:r>
              <a:rPr lang="fr-FR" dirty="0"/>
              <a:t> joints and muscles in </a:t>
            </a:r>
            <a:r>
              <a:rPr lang="fr-FR" dirty="0" err="1"/>
              <a:t>some</a:t>
            </a:r>
            <a:r>
              <a:rPr lang="fr-FR" dirty="0"/>
              <a:t> patients. </a:t>
            </a:r>
          </a:p>
          <a:p>
            <a:r>
              <a:rPr lang="fr-FR" i="1" dirty="0" err="1"/>
              <a:t>Since</a:t>
            </a:r>
            <a:r>
              <a:rPr lang="fr-FR" i="1" dirty="0"/>
              <a:t> </a:t>
            </a:r>
            <a:r>
              <a:rPr lang="fr-FR" i="1" dirty="0" err="1"/>
              <a:t>these</a:t>
            </a:r>
            <a:r>
              <a:rPr lang="fr-FR" i="1" dirty="0"/>
              <a:t> </a:t>
            </a:r>
            <a:r>
              <a:rPr lang="fr-FR" i="1" dirty="0" err="1"/>
              <a:t>side</a:t>
            </a:r>
            <a:r>
              <a:rPr lang="fr-FR" i="1" dirty="0"/>
              <a:t> </a:t>
            </a:r>
            <a:r>
              <a:rPr lang="fr-FR" i="1" dirty="0" err="1"/>
              <a:t>effects</a:t>
            </a:r>
            <a:r>
              <a:rPr lang="fr-FR" i="1" dirty="0"/>
              <a:t> do not affect all patients, </a:t>
            </a:r>
            <a:r>
              <a:rPr lang="fr-FR" i="1" dirty="0" err="1"/>
              <a:t>clinicians</a:t>
            </a:r>
            <a:r>
              <a:rPr lang="fr-FR" i="1" dirty="0"/>
              <a:t> </a:t>
            </a:r>
            <a:r>
              <a:rPr lang="fr-FR" i="1" dirty="0" err="1"/>
              <a:t>should</a:t>
            </a:r>
            <a:r>
              <a:rPr lang="fr-FR" i="1" dirty="0"/>
              <a:t> </a:t>
            </a:r>
            <a:r>
              <a:rPr lang="fr-FR" i="1" dirty="0" err="1"/>
              <a:t>discuss</a:t>
            </a:r>
            <a:r>
              <a:rPr lang="fr-FR" i="1" dirty="0"/>
              <a:t> </a:t>
            </a:r>
            <a:r>
              <a:rPr lang="fr-FR" i="1" dirty="0" err="1"/>
              <a:t>them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patients and </a:t>
            </a:r>
            <a:r>
              <a:rPr lang="fr-FR" i="1" dirty="0" err="1"/>
              <a:t>adjust</a:t>
            </a:r>
            <a:r>
              <a:rPr lang="fr-FR" i="1" dirty="0"/>
              <a:t> </a:t>
            </a:r>
            <a:r>
              <a:rPr lang="fr-FR" i="1" dirty="0" err="1"/>
              <a:t>therapy</a:t>
            </a:r>
            <a:r>
              <a:rPr lang="fr-FR" i="1" dirty="0"/>
              <a:t> </a:t>
            </a:r>
            <a:r>
              <a:rPr lang="fr-FR" i="1" dirty="0" err="1"/>
              <a:t>accordingly</a:t>
            </a:r>
            <a:r>
              <a:rPr lang="fr-FR" i="1" dirty="0"/>
              <a:t> if </a:t>
            </a:r>
            <a:r>
              <a:rPr lang="fr-FR" i="1" dirty="0" err="1"/>
              <a:t>necessary</a:t>
            </a:r>
            <a:r>
              <a:rPr lang="fr-FR" i="1" dirty="0"/>
              <a:t>, to </a:t>
            </a:r>
            <a:r>
              <a:rPr lang="fr-FR" i="1" dirty="0" err="1"/>
              <a:t>avoid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</a:t>
            </a:r>
            <a:r>
              <a:rPr lang="fr-FR" i="1" dirty="0" err="1"/>
              <a:t>disturbances</a:t>
            </a:r>
            <a:r>
              <a:rPr lang="fr-FR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724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27216-2034-FC41-83E8-411D402B1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knowing</a:t>
            </a:r>
            <a:r>
              <a:rPr lang="fr-FR" dirty="0"/>
              <a:t> if the patient has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Disorders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37CDB-E38A-7C41-A3F6-F18CF1F1C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Drugs</a:t>
            </a:r>
            <a:r>
              <a:rPr lang="fr-FR" dirty="0"/>
              <a:t> </a:t>
            </a:r>
            <a:r>
              <a:rPr lang="fr-FR" dirty="0" err="1"/>
              <a:t>adversely</a:t>
            </a:r>
            <a:r>
              <a:rPr lang="fr-FR" dirty="0"/>
              <a:t> </a:t>
            </a:r>
            <a:r>
              <a:rPr lang="fr-FR" dirty="0" err="1"/>
              <a:t>affecting</a:t>
            </a:r>
            <a:r>
              <a:rPr lang="fr-FR" dirty="0"/>
              <a:t>  OSA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overstimating</a:t>
            </a:r>
            <a:r>
              <a:rPr lang="fr-FR" dirty="0"/>
              <a:t> </a:t>
            </a:r>
            <a:r>
              <a:rPr lang="fr-FR" dirty="0" err="1"/>
              <a:t>severity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Benzodiazepines</a:t>
            </a:r>
            <a:r>
              <a:rPr lang="fr-FR" dirty="0"/>
              <a:t>, </a:t>
            </a:r>
          </a:p>
          <a:p>
            <a:r>
              <a:rPr lang="fr-FR" dirty="0" err="1"/>
              <a:t>Opioids</a:t>
            </a:r>
            <a:r>
              <a:rPr lang="fr-FR" dirty="0"/>
              <a:t>, </a:t>
            </a:r>
          </a:p>
          <a:p>
            <a:r>
              <a:rPr lang="fr-FR" dirty="0"/>
              <a:t>Muscle relaxants, </a:t>
            </a:r>
          </a:p>
          <a:p>
            <a:r>
              <a:rPr lang="fr-FR" dirty="0"/>
              <a:t>Male hormones</a:t>
            </a:r>
          </a:p>
          <a:p>
            <a:endParaRPr lang="fr-FR" dirty="0"/>
          </a:p>
          <a:p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(real life setting)</a:t>
            </a:r>
          </a:p>
          <a:p>
            <a:r>
              <a:rPr lang="fr-FR" dirty="0" err="1"/>
              <a:t>Drugs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weaned</a:t>
            </a:r>
            <a:r>
              <a:rPr lang="fr-FR" dirty="0"/>
              <a:t> to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symptoms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2151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3AD34-BE0F-D74D-916D-03E3486D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823" y="2879833"/>
            <a:ext cx="2440577" cy="1143000"/>
          </a:xfrm>
        </p:spPr>
        <p:txBody>
          <a:bodyPr>
            <a:noAutofit/>
          </a:bodyPr>
          <a:lstStyle/>
          <a:p>
            <a:pPr algn="just"/>
            <a:r>
              <a:rPr lang="fr-FR" sz="2000" dirty="0"/>
              <a:t>In </a:t>
            </a:r>
            <a:r>
              <a:rPr lang="fr-FR" sz="2000" dirty="0" err="1"/>
              <a:t>this</a:t>
            </a:r>
            <a:r>
              <a:rPr lang="fr-FR" sz="2000" dirty="0"/>
              <a:t> trial , SV </a:t>
            </a:r>
            <a:r>
              <a:rPr lang="fr-FR" sz="2000" dirty="0" err="1"/>
              <a:t>treatment</a:t>
            </a:r>
            <a:r>
              <a:rPr lang="fr-FR" sz="2000" dirty="0"/>
              <a:t> for 3 </a:t>
            </a:r>
            <a:r>
              <a:rPr lang="fr-FR" sz="2000" dirty="0" err="1"/>
              <a:t>months</a:t>
            </a:r>
            <a:r>
              <a:rPr lang="fr-FR" sz="2000" dirty="0"/>
              <a:t> in SA patients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associated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a </a:t>
            </a:r>
            <a:r>
              <a:rPr lang="fr-FR" sz="2000" dirty="0" err="1"/>
              <a:t>significant</a:t>
            </a:r>
            <a:r>
              <a:rPr lang="fr-FR" sz="2000" dirty="0"/>
              <a:t> </a:t>
            </a:r>
            <a:r>
              <a:rPr lang="fr-FR" sz="2000" dirty="0" err="1"/>
              <a:t>decrease</a:t>
            </a:r>
            <a:r>
              <a:rPr lang="fr-FR" sz="2000" dirty="0"/>
              <a:t> in AHI. </a:t>
            </a:r>
            <a:r>
              <a:rPr lang="fr-FR" sz="2000" dirty="0" err="1"/>
              <a:t>These</a:t>
            </a:r>
            <a:r>
              <a:rPr lang="fr-FR" sz="2000" dirty="0"/>
              <a:t> </a:t>
            </a:r>
            <a:r>
              <a:rPr lang="fr-FR" sz="2000" dirty="0" err="1"/>
              <a:t>results</a:t>
            </a:r>
            <a:r>
              <a:rPr lang="fr-FR" sz="2000" dirty="0"/>
              <a:t> support the </a:t>
            </a:r>
            <a:r>
              <a:rPr lang="fr-FR" sz="2000" dirty="0" err="1"/>
              <a:t>current</a:t>
            </a:r>
            <a:r>
              <a:rPr lang="fr-FR" sz="2000" dirty="0"/>
              <a:t> guidelines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recommend</a:t>
            </a:r>
            <a:r>
              <a:rPr lang="fr-FR" sz="2000" dirty="0"/>
              <a:t> first an </a:t>
            </a:r>
            <a:r>
              <a:rPr lang="fr-FR" sz="2000" dirty="0" err="1"/>
              <a:t>optimization</a:t>
            </a:r>
            <a:r>
              <a:rPr lang="fr-FR" sz="2000" dirty="0"/>
              <a:t> of the </a:t>
            </a:r>
            <a:r>
              <a:rPr lang="fr-FR" sz="2000" dirty="0" err="1"/>
              <a:t>HFrEF</a:t>
            </a:r>
            <a:r>
              <a:rPr lang="fr-FR" sz="2000" dirty="0"/>
              <a:t> </a:t>
            </a:r>
            <a:r>
              <a:rPr lang="fr-FR" sz="2000" dirty="0" err="1"/>
              <a:t>treatment</a:t>
            </a:r>
            <a:r>
              <a:rPr lang="fr-FR" sz="2000" dirty="0"/>
              <a:t> in patients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HFrEF</a:t>
            </a:r>
            <a:r>
              <a:rPr lang="fr-FR" sz="2000" dirty="0"/>
              <a:t> and central SA. A </a:t>
            </a:r>
            <a:r>
              <a:rPr lang="fr-FR" sz="2000" dirty="0" err="1"/>
              <a:t>potential</a:t>
            </a:r>
            <a:r>
              <a:rPr lang="fr-FR" sz="2000" dirty="0"/>
              <a:t> positive </a:t>
            </a:r>
            <a:r>
              <a:rPr lang="fr-FR" sz="2000" dirty="0" err="1"/>
              <a:t>airway</a:t>
            </a:r>
            <a:r>
              <a:rPr lang="fr-FR" sz="2000" dirty="0"/>
              <a:t> pressure </a:t>
            </a:r>
            <a:r>
              <a:rPr lang="fr-FR" sz="2000" dirty="0" err="1"/>
              <a:t>sparing</a:t>
            </a:r>
            <a:r>
              <a:rPr lang="fr-FR" sz="2000" dirty="0"/>
              <a:t> </a:t>
            </a:r>
            <a:r>
              <a:rPr lang="fr-FR" sz="2000" dirty="0" err="1"/>
              <a:t>effect</a:t>
            </a:r>
            <a:r>
              <a:rPr lang="fr-FR" sz="2000" dirty="0"/>
              <a:t> </a:t>
            </a:r>
            <a:r>
              <a:rPr lang="fr-FR" sz="2000" dirty="0" err="1"/>
              <a:t>merits</a:t>
            </a:r>
            <a:r>
              <a:rPr lang="fr-FR" sz="2000" dirty="0"/>
              <a:t> </a:t>
            </a:r>
            <a:r>
              <a:rPr lang="fr-FR" sz="2000" dirty="0" err="1"/>
              <a:t>further</a:t>
            </a:r>
            <a:r>
              <a:rPr lang="fr-FR" sz="2000" dirty="0"/>
              <a:t> investigation.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A8A0043-1B80-3E4E-9E7B-885294454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94232"/>
            <a:ext cx="6096000" cy="63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0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6A76B-E7ED-034B-9D68-AB2053EE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MRA and OSA in </a:t>
            </a:r>
            <a:r>
              <a:rPr lang="fr-FR" dirty="0" err="1"/>
              <a:t>refractory</a:t>
            </a:r>
            <a:r>
              <a:rPr lang="fr-FR" dirty="0"/>
              <a:t> HTN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DD53D40-3BC3-2948-9CAA-36523B0DE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85" y="2362200"/>
            <a:ext cx="876562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6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59E5F-BE69-DA4D-9FB1-844C40E4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HMG </a:t>
            </a:r>
            <a:r>
              <a:rPr lang="fr-FR" b="1" dirty="0" err="1"/>
              <a:t>Co-A</a:t>
            </a:r>
            <a:r>
              <a:rPr lang="fr-FR" b="1" dirty="0"/>
              <a:t> </a:t>
            </a:r>
            <a:r>
              <a:rPr lang="fr-FR" b="1" dirty="0" err="1"/>
              <a:t>Reductase</a:t>
            </a:r>
            <a:r>
              <a:rPr lang="fr-FR" b="1" dirty="0"/>
              <a:t> </a:t>
            </a:r>
            <a:r>
              <a:rPr lang="fr-FR" b="1" dirty="0" err="1"/>
              <a:t>Inhibitors</a:t>
            </a:r>
            <a:r>
              <a:rPr lang="fr-FR" b="1" dirty="0"/>
              <a:t>: PK </a:t>
            </a:r>
            <a:r>
              <a:rPr lang="fr-FR" b="1" dirty="0" err="1"/>
              <a:t>again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226778-B95A-674A-88E2-0C85A8061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6999"/>
          </a:xfrm>
        </p:spPr>
        <p:txBody>
          <a:bodyPr>
            <a:normAutofit/>
          </a:bodyPr>
          <a:lstStyle/>
          <a:p>
            <a:pPr algn="just"/>
            <a:r>
              <a:rPr lang="fr-FR" sz="2000" dirty="0" err="1"/>
              <a:t>These</a:t>
            </a:r>
            <a:r>
              <a:rPr lang="fr-FR" sz="2000" dirty="0"/>
              <a:t> agents are </a:t>
            </a:r>
            <a:r>
              <a:rPr lang="fr-FR" sz="2000" dirty="0" err="1"/>
              <a:t>known</a:t>
            </a:r>
            <a:r>
              <a:rPr lang="fr-FR" sz="2000" dirty="0"/>
              <a:t> to cause muscle pain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may</a:t>
            </a:r>
            <a:r>
              <a:rPr lang="fr-FR" sz="2000" dirty="0"/>
              <a:t> affect </a:t>
            </a:r>
            <a:r>
              <a:rPr lang="fr-FR" sz="2000" dirty="0" err="1"/>
              <a:t>sleep</a:t>
            </a:r>
            <a:r>
              <a:rPr lang="fr-FR" sz="2000" dirty="0"/>
              <a:t> </a:t>
            </a:r>
            <a:r>
              <a:rPr lang="fr-FR" sz="2000" dirty="0" err="1"/>
              <a:t>quality</a:t>
            </a:r>
            <a:r>
              <a:rPr lang="fr-FR" sz="2000" dirty="0"/>
              <a:t> by not </a:t>
            </a:r>
            <a:r>
              <a:rPr lang="fr-FR" sz="2000" dirty="0" err="1"/>
              <a:t>allowing</a:t>
            </a:r>
            <a:r>
              <a:rPr lang="fr-FR" sz="2000" dirty="0"/>
              <a:t> patients to </a:t>
            </a:r>
            <a:r>
              <a:rPr lang="fr-FR" sz="2000" dirty="0" err="1"/>
              <a:t>fall</a:t>
            </a:r>
            <a:r>
              <a:rPr lang="fr-FR" sz="2000" dirty="0"/>
              <a:t> </a:t>
            </a:r>
            <a:r>
              <a:rPr lang="fr-FR" sz="2000" dirty="0" err="1"/>
              <a:t>asleep</a:t>
            </a:r>
            <a:r>
              <a:rPr lang="fr-FR" sz="2000" dirty="0"/>
              <a:t> and </a:t>
            </a:r>
            <a:r>
              <a:rPr lang="fr-FR" sz="2000" dirty="0" err="1"/>
              <a:t>stay</a:t>
            </a:r>
            <a:r>
              <a:rPr lang="fr-FR" sz="2000" dirty="0"/>
              <a:t> </a:t>
            </a:r>
            <a:r>
              <a:rPr lang="fr-FR" sz="2000" dirty="0" err="1"/>
              <a:t>asleep</a:t>
            </a:r>
            <a:r>
              <a:rPr lang="fr-FR" sz="2000" dirty="0"/>
              <a:t> ? SAMSON </a:t>
            </a:r>
            <a:r>
              <a:rPr lang="fr-FR" sz="2000" dirty="0" err="1"/>
              <a:t>study</a:t>
            </a:r>
            <a:r>
              <a:rPr lang="fr-FR" sz="2000" dirty="0"/>
              <a:t> no !</a:t>
            </a:r>
          </a:p>
          <a:p>
            <a:pPr algn="just"/>
            <a:r>
              <a:rPr lang="fr-FR" sz="2000" dirty="0" err="1"/>
              <a:t>Lipophilic</a:t>
            </a:r>
            <a:r>
              <a:rPr lang="fr-FR" sz="2000" dirty="0"/>
              <a:t> type HMG </a:t>
            </a:r>
            <a:r>
              <a:rPr lang="fr-FR" sz="2000" dirty="0" err="1"/>
              <a:t>Co-A</a:t>
            </a:r>
            <a:r>
              <a:rPr lang="fr-FR" sz="2000" dirty="0"/>
              <a:t> </a:t>
            </a:r>
            <a:r>
              <a:rPr lang="fr-FR" sz="2000" dirty="0" err="1"/>
              <a:t>reductase</a:t>
            </a:r>
            <a:r>
              <a:rPr lang="fr-FR" sz="2000" dirty="0"/>
              <a:t> </a:t>
            </a:r>
            <a:r>
              <a:rPr lang="fr-FR" sz="2000" dirty="0" err="1"/>
              <a:t>inhibitors</a:t>
            </a:r>
            <a:r>
              <a:rPr lang="fr-FR" sz="2000" dirty="0"/>
              <a:t> </a:t>
            </a:r>
            <a:r>
              <a:rPr lang="fr-FR" sz="2000" dirty="0" err="1"/>
              <a:t>may</a:t>
            </a:r>
            <a:r>
              <a:rPr lang="fr-FR" sz="2000" dirty="0"/>
              <a:t> cause a </a:t>
            </a:r>
            <a:r>
              <a:rPr lang="fr-FR" sz="2000" dirty="0" err="1"/>
              <a:t>disturbance</a:t>
            </a:r>
            <a:r>
              <a:rPr lang="fr-FR" sz="2000" dirty="0"/>
              <a:t> in </a:t>
            </a:r>
            <a:r>
              <a:rPr lang="fr-FR" sz="2000" dirty="0" err="1"/>
              <a:t>sleep</a:t>
            </a:r>
            <a:r>
              <a:rPr lang="fr-FR" sz="2000" dirty="0"/>
              <a:t> architecture and cause </a:t>
            </a:r>
            <a:r>
              <a:rPr lang="fr-FR" sz="2000" dirty="0" err="1"/>
              <a:t>insomnia</a:t>
            </a:r>
            <a:r>
              <a:rPr lang="fr-FR" sz="2000" dirty="0"/>
              <a:t> or </a:t>
            </a:r>
            <a:r>
              <a:rPr lang="fr-FR" sz="2000" dirty="0" err="1"/>
              <a:t>nightmares</a:t>
            </a:r>
            <a:r>
              <a:rPr lang="fr-FR" sz="2000" dirty="0"/>
              <a:t> via </a:t>
            </a:r>
            <a:r>
              <a:rPr lang="fr-FR" sz="2000" dirty="0" err="1"/>
              <a:t>their</a:t>
            </a:r>
            <a:r>
              <a:rPr lang="fr-FR" sz="2000" dirty="0"/>
              <a:t>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penetration</a:t>
            </a:r>
            <a:r>
              <a:rPr lang="fr-FR" sz="2000" dirty="0"/>
              <a:t> of the BBB. </a:t>
            </a:r>
          </a:p>
          <a:p>
            <a:pPr algn="just"/>
            <a:r>
              <a:rPr lang="fr-FR" sz="2000" dirty="0"/>
              <a:t> If </a:t>
            </a:r>
            <a:r>
              <a:rPr lang="fr-FR" sz="2000" dirty="0" err="1"/>
              <a:t>difficulties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sleeping,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may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prudent to switch to a </a:t>
            </a:r>
            <a:r>
              <a:rPr lang="fr-FR" sz="2000" dirty="0" err="1"/>
              <a:t>hydrophilic</a:t>
            </a:r>
            <a:r>
              <a:rPr lang="fr-FR" sz="2000" dirty="0"/>
              <a:t> agent </a:t>
            </a:r>
            <a:r>
              <a:rPr lang="fr-FR" sz="2000" dirty="0" err="1"/>
              <a:t>preferentially</a:t>
            </a:r>
            <a:r>
              <a:rPr lang="fr-FR" sz="200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2EFFCE-313C-CC4C-9C3D-6ADE0045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4449763"/>
            <a:ext cx="9144000" cy="23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2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82526-88EE-AF42-B9C2-897F7D99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A693C06-9D10-8341-8B0E-B38A0C24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8229600" cy="324160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00F5A1-1F1D-C54E-9697-61FFC249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57600"/>
            <a:ext cx="7162800" cy="25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6F28375-FB8C-074B-A2AA-1B0EC6E32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And </a:t>
            </a:r>
            <a:r>
              <a:rPr lang="fr-FR" dirty="0" err="1"/>
              <a:t>beyond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164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BBFC8-E6E4-FC41-A952-703528B3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Medication</a:t>
            </a:r>
            <a:r>
              <a:rPr lang="fr-FR" dirty="0"/>
              <a:t> </a:t>
            </a:r>
            <a:r>
              <a:rPr lang="fr-FR" dirty="0" err="1"/>
              <a:t>causing</a:t>
            </a:r>
            <a:r>
              <a:rPr lang="fr-FR" dirty="0"/>
              <a:t> </a:t>
            </a:r>
            <a:r>
              <a:rPr lang="fr-FR" dirty="0" err="1"/>
              <a:t>insomnia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0BAC0E8-A199-BC4D-A3A3-6E2A067A6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84" y="1600200"/>
            <a:ext cx="6805832" cy="4525963"/>
          </a:xfrm>
        </p:spPr>
      </p:pic>
      <p:sp>
        <p:nvSpPr>
          <p:cNvPr id="6" name="Rectangle avec coin diagonal arrondi 5">
            <a:extLst>
              <a:ext uri="{FF2B5EF4-FFF2-40B4-BE49-F238E27FC236}">
                <a16:creationId xmlns:a16="http://schemas.microsoft.com/office/drawing/2014/main" id="{2A6D5071-F0F0-7841-A51E-46D6CDCC30D2}"/>
              </a:ext>
            </a:extLst>
          </p:cNvPr>
          <p:cNvSpPr/>
          <p:nvPr/>
        </p:nvSpPr>
        <p:spPr>
          <a:xfrm>
            <a:off x="1219200" y="2819400"/>
            <a:ext cx="1524000" cy="2286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avec coin diagonal arrondi 6">
            <a:extLst>
              <a:ext uri="{FF2B5EF4-FFF2-40B4-BE49-F238E27FC236}">
                <a16:creationId xmlns:a16="http://schemas.microsoft.com/office/drawing/2014/main" id="{C29A254F-BF69-C247-B68C-DF32C121A0E0}"/>
              </a:ext>
            </a:extLst>
          </p:cNvPr>
          <p:cNvSpPr/>
          <p:nvPr/>
        </p:nvSpPr>
        <p:spPr>
          <a:xfrm>
            <a:off x="4038600" y="2819400"/>
            <a:ext cx="2667000" cy="381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avec coin diagonal arrondi 7">
            <a:extLst>
              <a:ext uri="{FF2B5EF4-FFF2-40B4-BE49-F238E27FC236}">
                <a16:creationId xmlns:a16="http://schemas.microsoft.com/office/drawing/2014/main" id="{A152C574-B4DD-A946-A075-F4AEFCA698E5}"/>
              </a:ext>
            </a:extLst>
          </p:cNvPr>
          <p:cNvSpPr/>
          <p:nvPr/>
        </p:nvSpPr>
        <p:spPr>
          <a:xfrm>
            <a:off x="1295400" y="4206080"/>
            <a:ext cx="2667000" cy="518319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avec coin diagonal arrondi 8">
            <a:extLst>
              <a:ext uri="{FF2B5EF4-FFF2-40B4-BE49-F238E27FC236}">
                <a16:creationId xmlns:a16="http://schemas.microsoft.com/office/drawing/2014/main" id="{A2E692EF-11CE-DB4E-AED9-BECD7198E7CF}"/>
              </a:ext>
            </a:extLst>
          </p:cNvPr>
          <p:cNvSpPr/>
          <p:nvPr/>
        </p:nvSpPr>
        <p:spPr>
          <a:xfrm>
            <a:off x="4114800" y="5257801"/>
            <a:ext cx="2667000" cy="1524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avec coin diagonal arrondi 9">
            <a:extLst>
              <a:ext uri="{FF2B5EF4-FFF2-40B4-BE49-F238E27FC236}">
                <a16:creationId xmlns:a16="http://schemas.microsoft.com/office/drawing/2014/main" id="{01923C7D-0150-CF48-9194-DE3DAA37A112}"/>
              </a:ext>
            </a:extLst>
          </p:cNvPr>
          <p:cNvSpPr/>
          <p:nvPr/>
        </p:nvSpPr>
        <p:spPr>
          <a:xfrm>
            <a:off x="1334045" y="5074841"/>
            <a:ext cx="2667000" cy="716359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59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Drugs</a:t>
            </a:r>
            <a:r>
              <a:rPr lang="fr-FR" dirty="0"/>
              <a:t> </a:t>
            </a:r>
            <a:r>
              <a:rPr lang="fr-FR" dirty="0" err="1"/>
              <a:t>increasing</a:t>
            </a:r>
            <a:r>
              <a:rPr lang="fr-FR" dirty="0"/>
              <a:t> </a:t>
            </a:r>
            <a:r>
              <a:rPr lang="fr-FR" dirty="0" err="1"/>
              <a:t>weight</a:t>
            </a:r>
            <a:r>
              <a:rPr lang="fr-FR" dirty="0"/>
              <a:t> and OSA </a:t>
            </a:r>
            <a:r>
              <a:rPr lang="fr-FR" dirty="0" err="1"/>
              <a:t>symptoms</a:t>
            </a:r>
            <a:r>
              <a:rPr lang="fr-FR" dirty="0"/>
              <a:t>/ </a:t>
            </a:r>
            <a:r>
              <a:rPr lang="fr-FR" dirty="0" err="1"/>
              <a:t>severity</a:t>
            </a:r>
            <a:r>
              <a:rPr lang="fr-FR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648"/>
          <a:stretch>
            <a:fillRect/>
          </a:stretch>
        </p:blipFill>
        <p:spPr bwMode="auto">
          <a:xfrm>
            <a:off x="457200" y="17526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152749" y="6488668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Kushner et al. 2014</a:t>
            </a:r>
          </a:p>
        </p:txBody>
      </p:sp>
      <p:sp>
        <p:nvSpPr>
          <p:cNvPr id="6" name="Rectangle avec coin diagonal arrondi 5">
            <a:extLst>
              <a:ext uri="{FF2B5EF4-FFF2-40B4-BE49-F238E27FC236}">
                <a16:creationId xmlns:a16="http://schemas.microsoft.com/office/drawing/2014/main" id="{2456EC34-8DBD-9844-AB12-32CD8CBFCB5B}"/>
              </a:ext>
            </a:extLst>
          </p:cNvPr>
          <p:cNvSpPr/>
          <p:nvPr/>
        </p:nvSpPr>
        <p:spPr>
          <a:xfrm>
            <a:off x="533400" y="5410200"/>
            <a:ext cx="4800599" cy="3048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avec coin diagonal arrondi 6">
            <a:extLst>
              <a:ext uri="{FF2B5EF4-FFF2-40B4-BE49-F238E27FC236}">
                <a16:creationId xmlns:a16="http://schemas.microsoft.com/office/drawing/2014/main" id="{9E6BBA63-054A-1B46-A0B6-79EAB0FA1162}"/>
              </a:ext>
            </a:extLst>
          </p:cNvPr>
          <p:cNvSpPr/>
          <p:nvPr/>
        </p:nvSpPr>
        <p:spPr>
          <a:xfrm>
            <a:off x="533399" y="4506096"/>
            <a:ext cx="4800599" cy="569141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215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E28D2-0C76-434E-B4A4-B7A41A52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IMPORTANT FOR CARDIOLOGIST:</a:t>
            </a:r>
            <a:br>
              <a:rPr lang="fr-FR" dirty="0"/>
            </a:br>
            <a:r>
              <a:rPr lang="fr-FR" dirty="0" err="1"/>
              <a:t>Drugs</a:t>
            </a:r>
            <a:r>
              <a:rPr lang="fr-FR" dirty="0"/>
              <a:t> for </a:t>
            </a:r>
            <a:r>
              <a:rPr lang="fr-FR" dirty="0" err="1"/>
              <a:t>Residual</a:t>
            </a:r>
            <a:r>
              <a:rPr lang="fr-FR" dirty="0"/>
              <a:t> </a:t>
            </a:r>
            <a:r>
              <a:rPr lang="fr-FR" dirty="0" err="1"/>
              <a:t>Sleepiness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C9E1DC-2356-DB42-842D-6463A1F55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Drugs</a:t>
            </a:r>
            <a:r>
              <a:rPr lang="fr-FR" dirty="0"/>
              <a:t> for </a:t>
            </a:r>
            <a:r>
              <a:rPr lang="fr-FR" dirty="0" err="1"/>
              <a:t>residual</a:t>
            </a:r>
            <a:r>
              <a:rPr lang="fr-FR" dirty="0"/>
              <a:t> </a:t>
            </a:r>
            <a:r>
              <a:rPr lang="fr-FR" dirty="0" err="1"/>
              <a:t>sleepiness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All </a:t>
            </a:r>
            <a:r>
              <a:rPr lang="fr-FR" dirty="0" err="1"/>
              <a:t>sympathomimetic</a:t>
            </a:r>
            <a:r>
              <a:rPr lang="fr-FR" dirty="0"/>
              <a:t> </a:t>
            </a:r>
            <a:r>
              <a:rPr lang="fr-FR" dirty="0" err="1"/>
              <a:t>drugs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Sympathomimetic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lang="fr-FR" dirty="0"/>
          </a:p>
          <a:p>
            <a:endParaRPr lang="fr-FR" dirty="0"/>
          </a:p>
          <a:p>
            <a:r>
              <a:rPr lang="fr-FR" dirty="0"/>
              <a:t>Management of CV </a:t>
            </a:r>
            <a:r>
              <a:rPr lang="fr-FR" dirty="0" err="1"/>
              <a:t>risk</a:t>
            </a:r>
            <a:endParaRPr lang="fr-FR" dirty="0"/>
          </a:p>
          <a:p>
            <a:endParaRPr lang="fr-FR" dirty="0"/>
          </a:p>
          <a:p>
            <a:r>
              <a:rPr lang="fr-FR" dirty="0"/>
              <a:t>Management of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organ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010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CV </a:t>
            </a:r>
            <a:r>
              <a:rPr lang="fr-FR" dirty="0" err="1"/>
              <a:t>drugs</a:t>
            </a:r>
            <a:r>
              <a:rPr lang="fr-FR" dirty="0"/>
              <a:t> and SBD</a:t>
            </a:r>
            <a:br>
              <a:rPr lang="fr-FR" dirty="0"/>
            </a:br>
            <a:r>
              <a:rPr lang="fr-FR" dirty="0"/>
              <a:t> (cause / </a:t>
            </a:r>
            <a:r>
              <a:rPr lang="fr-FR" dirty="0" err="1"/>
              <a:t>consequences</a:t>
            </a:r>
            <a:r>
              <a:rPr lang="fr-FR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30701"/>
            <a:ext cx="86020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791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3414-80A3-4CEC-8D64-A00E0AD1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Strategies to prevent </a:t>
            </a:r>
            <a:br>
              <a:rPr lang="en-US" sz="3200" b="1" dirty="0"/>
            </a:br>
            <a:r>
              <a:rPr lang="en-US" sz="3200" b="1" dirty="0"/>
              <a:t>Drug – induced sleep risk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4D5ED-6906-46EA-B52B-5B22EA30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BENEFIT RISK </a:t>
            </a:r>
            <a:r>
              <a:rPr lang="en-US" dirty="0"/>
              <a:t>RATION MATTERS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Step 1: Identify patients at risk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Step 2: Modify treatment accordingly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Review current drug therapy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Change in patient status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Indication no longer exists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Safer agent available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Drug interactions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Drug adverse effects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Simplification</a:t>
            </a:r>
          </a:p>
          <a:p>
            <a:r>
              <a:rPr lang="en-US" dirty="0">
                <a:solidFill>
                  <a:schemeClr val="tx1"/>
                </a:solidFill>
              </a:rPr>
              <a:t>Discontinue unnecessary therapy</a:t>
            </a:r>
          </a:p>
          <a:p>
            <a:r>
              <a:rPr lang="en-US" dirty="0">
                <a:solidFill>
                  <a:schemeClr val="tx1"/>
                </a:solidFill>
              </a:rPr>
              <a:t>Consider ADE as cause of any new symptom</a:t>
            </a:r>
          </a:p>
          <a:p>
            <a:r>
              <a:rPr lang="en-US">
                <a:solidFill>
                  <a:schemeClr val="tx1"/>
                </a:solidFill>
              </a:rPr>
              <a:t>Consider </a:t>
            </a:r>
            <a:r>
              <a:rPr lang="en-US" dirty="0">
                <a:solidFill>
                  <a:schemeClr val="tx1"/>
                </a:solidFill>
              </a:rPr>
              <a:t>non-pharmacologic approaches</a:t>
            </a:r>
          </a:p>
        </p:txBody>
      </p:sp>
      <p:pic>
        <p:nvPicPr>
          <p:cNvPr id="4" name="Picture 3" descr="No drugs | wall mural The Phoenix Centre, Norwich, Norfolk, … | Flick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45" y="2166505"/>
            <a:ext cx="2142260" cy="18980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4FAB73BC-B049-4115-A692-8D63A059BFB8}" type="slidenum">
              <a:rPr lang="en-US" sz="900" b="1">
                <a:solidFill>
                  <a:srgbClr val="A9A57C"/>
                </a:solidFill>
                <a:latin typeface="Corbel" panose="020B0503020204020204"/>
              </a:rPr>
              <a:pPr defTabSz="342900">
                <a:defRPr/>
              </a:pPr>
              <a:t>29</a:t>
            </a:fld>
            <a:endParaRPr lang="en-US" sz="900" b="1" dirty="0">
              <a:solidFill>
                <a:srgbClr val="A9A57C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034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15484-ECC6-CF4D-9F2D-A4B2D65F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knowing</a:t>
            </a:r>
            <a:r>
              <a:rPr lang="fr-FR" dirty="0"/>
              <a:t> if the patient has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Disorders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70419F-10E0-B949-B18C-8251C8F85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Drugs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do not affect OSA and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potentially</a:t>
            </a:r>
            <a:r>
              <a:rPr lang="fr-FR" dirty="0"/>
              <a:t>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respiratory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underestimating</a:t>
            </a:r>
            <a:r>
              <a:rPr lang="fr-FR" dirty="0"/>
              <a:t> </a:t>
            </a:r>
            <a:r>
              <a:rPr lang="fr-FR" dirty="0" err="1"/>
              <a:t>severity</a:t>
            </a:r>
            <a:r>
              <a:rPr lang="fr-FR" dirty="0"/>
              <a:t> :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anti-</a:t>
            </a:r>
            <a:r>
              <a:rPr lang="fr-FR" dirty="0" err="1"/>
              <a:t>inflammatory</a:t>
            </a:r>
            <a:r>
              <a:rPr lang="fr-FR" dirty="0"/>
              <a:t> </a:t>
            </a:r>
            <a:r>
              <a:rPr lang="fr-FR" dirty="0" err="1"/>
              <a:t>drugs</a:t>
            </a:r>
            <a:r>
              <a:rPr lang="fr-FR" dirty="0"/>
              <a:t>, </a:t>
            </a:r>
          </a:p>
          <a:p>
            <a:r>
              <a:rPr lang="fr-FR" dirty="0" err="1"/>
              <a:t>diuretics</a:t>
            </a:r>
            <a:r>
              <a:rPr lang="fr-FR" dirty="0"/>
              <a:t>, </a:t>
            </a:r>
          </a:p>
          <a:p>
            <a:r>
              <a:rPr lang="fr-FR" dirty="0" err="1"/>
              <a:t>bronchodilators</a:t>
            </a:r>
            <a:r>
              <a:rPr lang="fr-FR" dirty="0"/>
              <a:t>, </a:t>
            </a:r>
          </a:p>
          <a:p>
            <a:r>
              <a:rPr lang="fr-FR" dirty="0" err="1"/>
              <a:t>acetylcholinesterase</a:t>
            </a:r>
            <a:r>
              <a:rPr lang="fr-FR" dirty="0"/>
              <a:t> </a:t>
            </a:r>
            <a:r>
              <a:rPr lang="fr-FR" dirty="0" err="1"/>
              <a:t>inhibitors</a:t>
            </a:r>
            <a:r>
              <a:rPr lang="fr-FR" dirty="0"/>
              <a:t>, </a:t>
            </a:r>
          </a:p>
          <a:p>
            <a:r>
              <a:rPr lang="fr-FR" dirty="0" err="1"/>
              <a:t>antiparkinsonian</a:t>
            </a:r>
            <a:r>
              <a:rPr lang="fr-FR" dirty="0"/>
              <a:t>, </a:t>
            </a:r>
          </a:p>
          <a:p>
            <a:r>
              <a:rPr lang="fr-FR" dirty="0" err="1"/>
              <a:t>decongestant</a:t>
            </a:r>
            <a:r>
              <a:rPr lang="fr-FR" dirty="0"/>
              <a:t> </a:t>
            </a:r>
            <a:r>
              <a:rPr lang="fr-FR" dirty="0" err="1"/>
              <a:t>drugs</a:t>
            </a:r>
            <a:r>
              <a:rPr lang="fr-FR" dirty="0"/>
              <a:t>, </a:t>
            </a:r>
            <a:r>
              <a:rPr lang="fr-FR" dirty="0" err="1"/>
              <a:t>drugs</a:t>
            </a:r>
            <a:r>
              <a:rPr lang="fr-FR" dirty="0"/>
              <a:t> for intranasal use, </a:t>
            </a:r>
          </a:p>
          <a:p>
            <a:r>
              <a:rPr lang="fr-FR" dirty="0" err="1"/>
              <a:t>topical</a:t>
            </a:r>
            <a:r>
              <a:rPr lang="fr-FR" dirty="0"/>
              <a:t> soft tissue </a:t>
            </a:r>
            <a:r>
              <a:rPr lang="fr-FR" dirty="0" err="1"/>
              <a:t>lubricant</a:t>
            </a:r>
            <a:r>
              <a:rPr lang="fr-FR" dirty="0"/>
              <a:t>, </a:t>
            </a:r>
          </a:p>
          <a:p>
            <a:r>
              <a:rPr lang="fr-FR" dirty="0" err="1"/>
              <a:t>female</a:t>
            </a:r>
            <a:r>
              <a:rPr lang="fr-FR" dirty="0"/>
              <a:t> </a:t>
            </a:r>
            <a:r>
              <a:rPr lang="fr-FR" dirty="0" err="1"/>
              <a:t>sex</a:t>
            </a:r>
            <a:r>
              <a:rPr lang="fr-FR" dirty="0"/>
              <a:t> hormones.</a:t>
            </a:r>
          </a:p>
        </p:txBody>
      </p:sp>
    </p:spTree>
    <p:extLst>
      <p:ext uri="{BB962C8B-B14F-4D97-AF65-F5344CB8AC3E}">
        <p14:creationId xmlns:p14="http://schemas.microsoft.com/office/powerpoint/2010/main" val="416140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4DEBE-EFEA-DB41-872C-5F959244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Once </a:t>
            </a:r>
            <a:r>
              <a:rPr lang="fr-FR" dirty="0" err="1"/>
              <a:t>diagnosis</a:t>
            </a:r>
            <a:r>
              <a:rPr lang="fr-FR" dirty="0"/>
              <a:t> has been </a:t>
            </a:r>
            <a:r>
              <a:rPr lang="fr-FR" dirty="0" err="1"/>
              <a:t>established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936A5F-1DDE-EC48-8BDA-D73B88894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Management of the </a:t>
            </a:r>
            <a:r>
              <a:rPr lang="fr-FR" dirty="0" err="1"/>
              <a:t>disease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/ </a:t>
            </a:r>
            <a:r>
              <a:rPr lang="fr-FR" dirty="0" err="1"/>
              <a:t>indirectly</a:t>
            </a:r>
            <a:r>
              <a:rPr lang="fr-FR" dirty="0"/>
              <a:t> 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sleep</a:t>
            </a:r>
            <a:r>
              <a:rPr lang="fr-FR" dirty="0"/>
              <a:t> pattern:</a:t>
            </a:r>
          </a:p>
          <a:p>
            <a:endParaRPr lang="fr-FR" dirty="0"/>
          </a:p>
          <a:p>
            <a:pPr lvl="1"/>
            <a:r>
              <a:rPr lang="fr-FR" dirty="0"/>
              <a:t>Central </a:t>
            </a:r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Apnea</a:t>
            </a:r>
            <a:r>
              <a:rPr lang="fr-FR" dirty="0"/>
              <a:t> and HF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Body </a:t>
            </a:r>
            <a:r>
              <a:rPr lang="fr-FR" dirty="0" err="1"/>
              <a:t>weight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in HTN or patient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Diabetes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r>
              <a:rPr lang="fr-FR" dirty="0"/>
              <a:t>Management of the </a:t>
            </a:r>
            <a:r>
              <a:rPr lang="fr-FR" dirty="0" err="1"/>
              <a:t>disease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sometimes</a:t>
            </a:r>
            <a:r>
              <a:rPr lang="fr-FR" dirty="0"/>
              <a:t> </a:t>
            </a:r>
            <a:r>
              <a:rPr lang="fr-FR" dirty="0" err="1"/>
              <a:t>avoid</a:t>
            </a:r>
            <a:r>
              <a:rPr lang="fr-FR" dirty="0"/>
              <a:t> / post </a:t>
            </a:r>
            <a:r>
              <a:rPr lang="fr-FR" dirty="0" err="1"/>
              <a:t>pone</a:t>
            </a:r>
            <a:r>
              <a:rPr lang="fr-FR" dirty="0"/>
              <a:t> </a:t>
            </a:r>
            <a:r>
              <a:rPr lang="fr-FR" dirty="0" err="1"/>
              <a:t>requirement</a:t>
            </a:r>
            <a:r>
              <a:rPr lang="fr-FR" dirty="0"/>
              <a:t> for ventilation</a:t>
            </a:r>
          </a:p>
          <a:p>
            <a:pPr lvl="1"/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35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D33F9-B4F9-D041-A075-359F3739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EN FRANCAIS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00B7A-3835-7B44-897B-AE43997A3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fr-FR" sz="2400" dirty="0"/>
              <a:t>PEU IMPORTE LE SOMMEIL !!</a:t>
            </a:r>
          </a:p>
          <a:p>
            <a:pPr>
              <a:lnSpc>
                <a:spcPct val="200000"/>
              </a:lnSpc>
            </a:pPr>
            <a:endParaRPr lang="fr-FR" sz="2400" dirty="0"/>
          </a:p>
          <a:p>
            <a:pPr>
              <a:lnSpc>
                <a:spcPct val="200000"/>
              </a:lnSpc>
            </a:pPr>
            <a:r>
              <a:rPr lang="fr-FR" sz="2400" dirty="0"/>
              <a:t>BENEFICE CV &gt;&gt; RISQUE SOMMEIL</a:t>
            </a:r>
          </a:p>
          <a:p>
            <a:pPr>
              <a:lnSpc>
                <a:spcPct val="200000"/>
              </a:lnSpc>
            </a:pPr>
            <a:endParaRPr lang="fr-FR" sz="2400" dirty="0"/>
          </a:p>
          <a:p>
            <a:pPr>
              <a:lnSpc>
                <a:spcPct val="200000"/>
              </a:lnSpc>
            </a:pPr>
            <a:r>
              <a:rPr lang="fr-FR" sz="2400" dirty="0"/>
              <a:t>MAIS ADAPATATION POUR AMELIORER LE CONFORT , LES SYMPTOMES ET DONC ADHESION</a:t>
            </a:r>
          </a:p>
        </p:txBody>
      </p:sp>
    </p:spTree>
    <p:extLst>
      <p:ext uri="{BB962C8B-B14F-4D97-AF65-F5344CB8AC3E}">
        <p14:creationId xmlns:p14="http://schemas.microsoft.com/office/powerpoint/2010/main" val="267579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CA37F76-2FFE-5945-AC96-B11E4D77B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Alpha </a:t>
            </a:r>
            <a:r>
              <a:rPr lang="fr-FR" dirty="0" err="1"/>
              <a:t>Blocker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IMPORTANCE OF CENTRAL EFFECT</a:t>
            </a:r>
          </a:p>
        </p:txBody>
      </p:sp>
    </p:spTree>
    <p:extLst>
      <p:ext uri="{BB962C8B-B14F-4D97-AF65-F5344CB8AC3E}">
        <p14:creationId xmlns:p14="http://schemas.microsoft.com/office/powerpoint/2010/main" val="268647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6E5F5-C65A-0F44-BC6D-35BAEC6E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Alpha </a:t>
            </a:r>
            <a:r>
              <a:rPr lang="fr-FR" dirty="0" err="1"/>
              <a:t>Blocker</a:t>
            </a:r>
            <a:r>
              <a:rPr lang="fr-FR" dirty="0"/>
              <a:t> (false)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A8B7FE5-BA1E-1940-98DE-EAEC5319E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417638"/>
            <a:ext cx="8046156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7F6D6-A6B7-1C4A-8458-BBB12C5A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23D894A-6B51-804E-AA18-0CF8650E8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16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FF885-6FDD-D545-957B-31A61FD3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Dexmedetomidine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cousin de la </a:t>
            </a:r>
            <a:r>
              <a:rPr lang="fr-FR" dirty="0" err="1"/>
              <a:t>clonidine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9E2325-EB00-844C-89D6-AA3726D59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793081"/>
            <a:ext cx="8077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698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MA Theme">
  <a:themeElements>
    <a:clrScheme name="MDT light template-2016">
      <a:dk1>
        <a:sysClr val="windowText" lastClr="000000"/>
      </a:dk1>
      <a:lt1>
        <a:sysClr val="window" lastClr="FFFFFF"/>
      </a:lt1>
      <a:dk2>
        <a:srgbClr val="0067A6"/>
      </a:dk2>
      <a:lt2>
        <a:srgbClr val="EEECE1"/>
      </a:lt2>
      <a:accent1>
        <a:srgbClr val="001E46"/>
      </a:accent1>
      <a:accent2>
        <a:srgbClr val="0067A6"/>
      </a:accent2>
      <a:accent3>
        <a:srgbClr val="B3E2FF"/>
      </a:accent3>
      <a:accent4>
        <a:srgbClr val="A6A6A6"/>
      </a:accent4>
      <a:accent5>
        <a:srgbClr val="7ABC32"/>
      </a:accent5>
      <a:accent6>
        <a:srgbClr val="F79646"/>
      </a:accent6>
      <a:hlink>
        <a:srgbClr val="0067A6"/>
      </a:hlink>
      <a:folHlink>
        <a:srgbClr val="A6A6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 Theme" id="{578916F5-0552-41A3-A0A8-9A248EEA8A33}" vid="{18DDD742-B19F-4890-9777-6089349CD21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1200</Words>
  <Application>Microsoft Office PowerPoint</Application>
  <PresentationFormat>Affichage à l'écran (4:3)</PresentationFormat>
  <Paragraphs>138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Arial Narrow</vt:lpstr>
      <vt:lpstr>Calibri</vt:lpstr>
      <vt:lpstr>Corbel</vt:lpstr>
      <vt:lpstr>Microsoft Sans Serif</vt:lpstr>
      <vt:lpstr>Wingdings</vt:lpstr>
      <vt:lpstr>Thème Office</vt:lpstr>
      <vt:lpstr>OMA Theme</vt:lpstr>
      <vt:lpstr>Drugs and Sleep:  What the Cardiologist should know</vt:lpstr>
      <vt:lpstr>Before knowing if the patient has Sleep Disorders</vt:lpstr>
      <vt:lpstr>Before knowing if the patient has Sleep Disorders</vt:lpstr>
      <vt:lpstr>Once diagnosis has been established</vt:lpstr>
      <vt:lpstr>EN FRANCAIS</vt:lpstr>
      <vt:lpstr>Alpha Blocker: IMPORTANCE OF CENTRAL EFFECT</vt:lpstr>
      <vt:lpstr>Alpha Blocker (false)</vt:lpstr>
      <vt:lpstr>Présentation PowerPoint</vt:lpstr>
      <vt:lpstr>Dexmedetomidine  cousin de la clonidine</vt:lpstr>
      <vt:lpstr>Clondine et Dexmetomidine</vt:lpstr>
      <vt:lpstr>Inconsistent Data</vt:lpstr>
      <vt:lpstr>AAR</vt:lpstr>
      <vt:lpstr>Class I AA: No Problem</vt:lpstr>
      <vt:lpstr>Class II:  Beta Blockers all about PK</vt:lpstr>
      <vt:lpstr>Beyond sleep CNS side effects with impact on sleep (complex semiology)</vt:lpstr>
      <vt:lpstr>AA Class III: No problem </vt:lpstr>
      <vt:lpstr>Class IV:  Non-dihydropyridine Calcium Channel Blockers,  NO PROBLEM </vt:lpstr>
      <vt:lpstr>RAS blocking agent</vt:lpstr>
      <vt:lpstr>Angiotensin Converting Enzyme  (ACE) Inhibitors / ARB</vt:lpstr>
      <vt:lpstr>In this trial , SV treatment for 3 months in SA patients is associated with a significant decrease in AHI. These results support the current guidelines that recommend first an optimization of the HFrEF treatment in patients with HFrEF and central SA. A potential positive airway pressure sparing effect merits further investigation.</vt:lpstr>
      <vt:lpstr>MRA and OSA in refractory HTN</vt:lpstr>
      <vt:lpstr>HMG Co-A Reductase Inhibitors: PK again</vt:lpstr>
      <vt:lpstr>Présentation PowerPoint</vt:lpstr>
      <vt:lpstr>And beyond</vt:lpstr>
      <vt:lpstr>Medication causing insomnia</vt:lpstr>
      <vt:lpstr>Drugs increasing weight and OSA symptoms/ severity </vt:lpstr>
      <vt:lpstr>IMPORTANT FOR CARDIOLOGIST: Drugs for Residual Sleepiness</vt:lpstr>
      <vt:lpstr>CV drugs and SBD  (cause / consequences)</vt:lpstr>
      <vt:lpstr>Strategies to prevent  Drug – induced sleep risk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Twin</dc:creator>
  <cp:lastModifiedBy>frederic suavet</cp:lastModifiedBy>
  <cp:revision>96</cp:revision>
  <dcterms:created xsi:type="dcterms:W3CDTF">2013-04-05T13:14:19Z</dcterms:created>
  <dcterms:modified xsi:type="dcterms:W3CDTF">2022-11-07T12:09:28Z</dcterms:modified>
</cp:coreProperties>
</file>